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934200" cy="9220200"/>
  <p:embeddedFontLst>
    <p:embeddedFont>
      <p:font typeface="Malgun Gothic" panose="020B0503020000020004" pitchFamily="50" charset="-127"/>
      <p:regular r:id="rId69"/>
      <p:bold r:id="rId70"/>
    </p:embeddedFont>
    <p:embeddedFont>
      <p:font typeface="Century Schoolbook" panose="02040604050505020304" pitchFamily="18" charset="0"/>
      <p:regular r:id="rId71"/>
      <p:bold r:id="rId72"/>
      <p:italic r:id="rId73"/>
      <p:boldItalic r:id="rId74"/>
    </p:embeddedFont>
    <p:embeddedFont>
      <p:font typeface="Comic Sans MS" panose="030F0702030302020204" pitchFamily="66" charset="0"/>
      <p:regular r:id="rId75"/>
      <p:bold r:id="rId76"/>
      <p:italic r:id="rId77"/>
      <p:boldItalic r:id="rId78"/>
    </p:embeddedFont>
    <p:embeddedFont>
      <p:font typeface="Jost" panose="020B0600000101010101" charset="0"/>
      <p:regular r:id="rId79"/>
      <p:bold r:id="rId80"/>
      <p:italic r:id="rId81"/>
      <p:boldItalic r:id="rId82"/>
    </p:embeddedFont>
    <p:embeddedFont>
      <p:font typeface="Lucida Sans" panose="020B060203050402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000000"/>
          </p15:clr>
        </p15:guide>
        <p15:guide id="2" pos="2184">
          <p15:clr>
            <a:srgbClr val="000000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ip1IyyZwthAB9wU4ogkeUFgzlR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DE752E-8BEA-438F-B70A-5E2FC76B882B}">
  <a:tblStyle styleId="{3BDE752E-8BEA-438F-B70A-5E2FC76B882B}" styleName="Table_0">
    <a:wholeTbl>
      <a:tcTxStyle b="off" i="off">
        <a:font>
          <a:latin typeface="Comic Sans MS"/>
          <a:ea typeface="Comic Sans MS"/>
          <a:cs typeface="Comic Sans MS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FB5263A-1DDD-45EA-B297-DEF8C3A58DA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82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customschemas.google.com/relationships/presentationmetadata" Target="metadata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dc781f9c0_0_115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adc781f9c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6840" y="1152525"/>
            <a:ext cx="4160400" cy="311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dc781f9c0_0_124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adc781f9c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6840" y="1152525"/>
            <a:ext cx="4160400" cy="311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dc781f9c0_0_131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3adc781f9c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6840" y="1152525"/>
            <a:ext cx="4160400" cy="311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bfc8d8053_0_119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36bfc8d805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bfc8d8053_0_215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36bfc8d8053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bfc8d8053_0_412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36bfc8d8053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dc781f9c0_0_0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3adc781f9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1152525"/>
            <a:ext cx="4149725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bfc8d8053_0_607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36bfc8d8053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bfc8d8053_0_704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36bfc8d8053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bfc8d8053_0_710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g36bfc8d8053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dc781f9c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dc781f9c0_0_99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3adc781f9c0_0_99:notes"/>
          <p:cNvSpPr txBox="1">
            <a:spLocks noGrp="1"/>
          </p:cNvSpPr>
          <p:nvPr>
            <p:ph type="sldNum" idx="12"/>
          </p:nvPr>
        </p:nvSpPr>
        <p:spPr>
          <a:xfrm>
            <a:off x="3927475" y="8758238"/>
            <a:ext cx="3005100" cy="460500"/>
          </a:xfrm>
          <a:prstGeom prst="rect">
            <a:avLst/>
          </a:prstGeom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bfc8d8053_0_715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36bfc8d8053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bfc8d8053_0_721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g36bfc8d8053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6bfc8d8053_0_817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g36bfc8d8053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6bfc8d8053_0_822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g36bfc8d8053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6bfc8d8053_0_827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g36bfc8d8053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6bfc8d8053_0_833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9" name="Google Shape;409;g36bfc8d8053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bfc8d8053_0_838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g36bfc8d8053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aed469462b_0_126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3aed469462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33815" y="691515"/>
            <a:ext cx="34674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aed469462b_0_140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3aed469462b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33815" y="691515"/>
            <a:ext cx="34674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9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4" name="Google Shape;44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5" name="Google Shape;4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bfc8d8053_0_933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g36bfc8d8053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6bfc8d8053_0_939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g36bfc8d8053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6bfc8d8053_0_945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g36bfc8d8053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adc781f9c0_0_220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3adc781f9c0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33815" y="691515"/>
            <a:ext cx="34674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aed469462b_0_225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3aed469462b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6840" y="1152525"/>
            <a:ext cx="4160400" cy="311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c781f9c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dc781f9c0_0_107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adc781f9c0_0_107:notes"/>
          <p:cNvSpPr txBox="1">
            <a:spLocks noGrp="1"/>
          </p:cNvSpPr>
          <p:nvPr>
            <p:ph type="sldNum" idx="12"/>
          </p:nvPr>
        </p:nvSpPr>
        <p:spPr>
          <a:xfrm>
            <a:off x="3927475" y="8758238"/>
            <a:ext cx="3005100" cy="460500"/>
          </a:xfrm>
          <a:prstGeom prst="rect">
            <a:avLst/>
          </a:prstGeom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aed469462b_0_0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3aed46946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ed469462b_0_5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3aed46946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ed469462b_0_12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3aed469462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aed469462b_0_19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3aed46946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aed469462b_0_25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aed469462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adc781f9c0_0_309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3adc781f9c0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33815" y="691515"/>
            <a:ext cx="34674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adc781f9c0_0_315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3adc781f9c0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33815" y="691515"/>
            <a:ext cx="34674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bfc8d8053_0_310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36bfc8d8053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bfc8d8053_0_316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36bfc8d805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bfc8d8053_0_0:notes"/>
          <p:cNvSpPr txBox="1">
            <a:spLocks noGrp="1"/>
          </p:cNvSpPr>
          <p:nvPr>
            <p:ph type="body" idx="1"/>
          </p:nvPr>
        </p:nvSpPr>
        <p:spPr>
          <a:xfrm>
            <a:off x="693738" y="4379913"/>
            <a:ext cx="55467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36bfc8d80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ad0d9bf370_0_4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g3ad0d9bf370_0_4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g3ad0d9bf370_0_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ad0d9bf370_0_39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g3ad0d9bf370_0_39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3ad0d9bf370_0_3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ad0d9bf370_0_4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d0d9bf370_0_45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3ad0d9bf370_0_45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9pPr>
          </a:lstStyle>
          <a:p>
            <a:endParaRPr/>
          </a:p>
        </p:txBody>
      </p:sp>
      <p:sp>
        <p:nvSpPr>
          <p:cNvPr id="57" name="Google Shape;57;g3ad0d9bf370_0_45"/>
          <p:cNvSpPr txBox="1">
            <a:spLocks noGrp="1"/>
          </p:cNvSpPr>
          <p:nvPr>
            <p:ph type="sldNum" idx="12"/>
          </p:nvPr>
        </p:nvSpPr>
        <p:spPr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 1">
  <p:cSld name="제목만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dc781f9c0_0_94"/>
          <p:cNvSpPr txBox="1">
            <a:spLocks noGrp="1"/>
          </p:cNvSpPr>
          <p:nvPr>
            <p:ph type="title"/>
          </p:nvPr>
        </p:nvSpPr>
        <p:spPr>
          <a:xfrm>
            <a:off x="354329" y="136525"/>
            <a:ext cx="68184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3adc781f9c0_0_9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1" name="Google Shape;61;g3adc781f9c0_0_9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3adc781f9c0_0_9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lvl1pPr marL="0" marR="0" lvl="0" indent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ad0d9bf370_0_8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g3ad0d9bf370_0_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ad0d9bf370_0_1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3ad0d9bf370_0_1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3ad0d9bf370_0_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ad0d9bf370_0_1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3ad0d9bf370_0_1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g3ad0d9bf370_0_1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g3ad0d9bf370_0_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ad0d9bf370_0_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3ad0d9bf370_0_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ad0d9bf370_0_23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g3ad0d9bf370_0_23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g3ad0d9bf370_0_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ad0d9bf370_0_2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g3ad0d9bf370_0_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ad0d9bf370_0_3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3ad0d9bf370_0_30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g3ad0d9bf370_0_30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g3ad0d9bf370_0_30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3ad0d9bf370_0_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ad0d9bf370_0_36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3ad0d9bf370_0_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ad0d9bf370_0_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3ad0d9bf370_0_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3ad0d9bf370_0_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ko.wikipedia.org/wiki/%ED%8C%8C%EC%9D%BC:Tim_Berners-Lee-Knight-crop.jp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ko.wikipedia.org/wiki/%ED%94%84%EB%A1%9C%ED%86%A0%EC%BD%9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hyperlink" Target="http://www.w3.org/%EC%9D%B4%EB%8B%A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84194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hyperlink" Target="http://terms.naver.com/entry.nhn?docId=855931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er/d2codingfont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oskui.or.kr/index.do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@AOA11Y" TargetMode="External"/><Relationship Id="rId4" Type="http://schemas.openxmlformats.org/officeDocument/2006/relationships/hyperlink" Target="https://nuli.navercorp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/>
        </p:nvSpPr>
        <p:spPr>
          <a:xfrm>
            <a:off x="1281113" y="1793875"/>
            <a:ext cx="7343774" cy="646331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lt2">
                <a:alpha val="49411"/>
              </a:scheme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CHAPTER 1. 기초 사항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8925" y="3605213"/>
            <a:ext cx="42481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WWW의 동작원리</a:t>
            </a:r>
            <a:endParaRPr/>
          </a:p>
        </p:txBody>
      </p:sp>
      <p:pic>
        <p:nvPicPr>
          <p:cNvPr id="164" name="Google Shape;16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6837" y="1690688"/>
            <a:ext cx="650557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클라이언트와 서버</a:t>
            </a:r>
            <a:endParaRPr/>
          </a:p>
        </p:txBody>
      </p:sp>
      <p:sp>
        <p:nvSpPr>
          <p:cNvPr id="170" name="Google Shape;170;p5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2가지의 기본 프로토콜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특정한 파일을 요청하는 HTTP Request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찾은 파일을 돌려주는 HTTP Response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71" name="Google Shape;17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163" y="2724150"/>
            <a:ext cx="7500937" cy="2684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dc781f9c0_0_115"/>
          <p:cNvSpPr txBox="1">
            <a:spLocks noGrp="1"/>
          </p:cNvSpPr>
          <p:nvPr>
            <p:ph type="title"/>
          </p:nvPr>
        </p:nvSpPr>
        <p:spPr>
          <a:xfrm>
            <a:off x="354329" y="136525"/>
            <a:ext cx="68184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네트워크 이해하기 – 서버와 클라이언트</a:t>
            </a:r>
            <a:endParaRPr/>
          </a:p>
        </p:txBody>
      </p:sp>
      <p:sp>
        <p:nvSpPr>
          <p:cNvPr id="177" name="Google Shape;177;g3adc781f9c0_0_115"/>
          <p:cNvSpPr txBox="1"/>
          <p:nvPr/>
        </p:nvSpPr>
        <p:spPr>
          <a:xfrm>
            <a:off x="527310" y="1312715"/>
            <a:ext cx="3442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한국에 있는 학생이 NASA 사이트에서 정보 가져오는 과정 생각해 보기</a:t>
            </a:r>
            <a:endParaRPr/>
          </a:p>
        </p:txBody>
      </p:sp>
      <p:sp>
        <p:nvSpPr>
          <p:cNvPr id="178" name="Google Shape;178;g3adc781f9c0_0_115"/>
          <p:cNvSpPr txBox="1"/>
          <p:nvPr/>
        </p:nvSpPr>
        <p:spPr>
          <a:xfrm>
            <a:off x="4663441" y="1312715"/>
            <a:ext cx="3827400" cy="1600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클라이언트: 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 보여달라거나 작업을 처리해 달라고 요청하는 쪽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서버: 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클라이언트에서 요청받은대로 정보를 보내주거나 작업을 처리하는 쪽</a:t>
            </a: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3adc781f9c0_0_115"/>
          <p:cNvSpPr txBox="1"/>
          <p:nvPr/>
        </p:nvSpPr>
        <p:spPr>
          <a:xfrm>
            <a:off x="4663439" y="3788864"/>
            <a:ext cx="3827400" cy="1923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프런트엔드 개발: 웹 브라우저 화면에 보이는 것을 개발. 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HTML과 CSS, 자바스크립트 사용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백엔드 개발: 보이지 않는 영역(서버) 개발.  자바, PHP, 파이썬, 자바스크립트 등 사용</a:t>
            </a:r>
            <a:endParaRPr sz="1200"/>
          </a:p>
        </p:txBody>
      </p:sp>
      <p:sp>
        <p:nvSpPr>
          <p:cNvPr id="180" name="Google Shape;180;g3adc781f9c0_0_115"/>
          <p:cNvSpPr/>
          <p:nvPr/>
        </p:nvSpPr>
        <p:spPr>
          <a:xfrm>
            <a:off x="6145468" y="3210598"/>
            <a:ext cx="863400" cy="353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" name="Google Shape;181;g3adc781f9c0_0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297" y="2393623"/>
            <a:ext cx="3979850" cy="27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dc781f9c0_0_124"/>
          <p:cNvSpPr txBox="1">
            <a:spLocks noGrp="1"/>
          </p:cNvSpPr>
          <p:nvPr>
            <p:ph type="title"/>
          </p:nvPr>
        </p:nvSpPr>
        <p:spPr>
          <a:xfrm>
            <a:off x="354329" y="136525"/>
            <a:ext cx="68184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웹의 기본 동작 이해하기</a:t>
            </a:r>
            <a:endParaRPr/>
          </a:p>
        </p:txBody>
      </p:sp>
      <p:sp>
        <p:nvSpPr>
          <p:cNvPr id="187" name="Google Shape;187;g3adc781f9c0_0_124"/>
          <p:cNvSpPr txBox="1"/>
          <p:nvPr/>
        </p:nvSpPr>
        <p:spPr>
          <a:xfrm>
            <a:off x="437606" y="1010194"/>
            <a:ext cx="435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IP 주소와 도메인, DNS 서버</a:t>
            </a:r>
            <a:endParaRPr/>
          </a:p>
        </p:txBody>
      </p:sp>
      <p:sp>
        <p:nvSpPr>
          <p:cNvPr id="188" name="Google Shape;188;g3adc781f9c0_0_124"/>
          <p:cNvSpPr txBox="1"/>
          <p:nvPr/>
        </p:nvSpPr>
        <p:spPr>
          <a:xfrm>
            <a:off x="354329" y="1546177"/>
            <a:ext cx="85131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1D1E"/>
              </a:buClr>
              <a:buSzPts val="1400"/>
              <a:buFont typeface="Arial"/>
              <a:buChar char="•"/>
            </a:pPr>
            <a:r>
              <a:rPr lang="en-US" sz="1400" b="0" i="0" u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IP 주소 : 인터넷에 연결된 수많은 컴퓨터를 구별하기 위한 주소</a:t>
            </a:r>
            <a:endParaRPr sz="1400" b="0" i="0" u="none" strike="noStrik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1D1E"/>
              </a:buClr>
              <a:buSzPts val="1400"/>
              <a:buFont typeface="Arial"/>
              <a:buChar char="•"/>
            </a:pPr>
            <a:r>
              <a:rPr lang="en-US" sz="1400" b="0" i="0" u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IP 주소는 네 자리 또는 여섯 자리 숫자로 구성되어 있어 모든 사이트의 IP 주소를 기억하는 것은 거의 불가능</a:t>
            </a:r>
            <a:endParaRPr sz="1400" b="0" i="0" u="none" strike="noStrik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1D1E"/>
              </a:buClr>
              <a:buSzPts val="1400"/>
              <a:buFont typeface="Arial"/>
              <a:buChar char="•"/>
            </a:pPr>
            <a:r>
              <a:rPr lang="en-US" sz="1400" b="0" i="0" u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숫자 대신 google.com처럼 영문으로 된 주소를 사용하면 서버에서 자동으로 IP 주소로 변환해서 사용</a:t>
            </a:r>
            <a:endParaRPr sz="1400" b="0" i="0" u="none" strike="noStrik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1D1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사용자가 기억하기 쉬운 사이트 주소 🡪 도메인 이름</a:t>
            </a:r>
            <a:endParaRPr sz="1400" b="0" i="0" u="none" strike="noStrike" cap="non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1D1E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도메인 이름을 IP 주소로 변환하는 컴퓨터 🡪 DNS 서버  </a:t>
            </a:r>
            <a:endParaRPr/>
          </a:p>
        </p:txBody>
      </p:sp>
      <p:pic>
        <p:nvPicPr>
          <p:cNvPr id="189" name="Google Shape;189;g3adc781f9c0_0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364" y="3447032"/>
            <a:ext cx="8154075" cy="22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dc781f9c0_0_131"/>
          <p:cNvSpPr txBox="1">
            <a:spLocks noGrp="1"/>
          </p:cNvSpPr>
          <p:nvPr>
            <p:ph type="title"/>
          </p:nvPr>
        </p:nvSpPr>
        <p:spPr>
          <a:xfrm>
            <a:off x="354329" y="136525"/>
            <a:ext cx="68184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웹의 기본 동작 이해하기</a:t>
            </a:r>
            <a:endParaRPr/>
          </a:p>
        </p:txBody>
      </p:sp>
      <p:sp>
        <p:nvSpPr>
          <p:cNvPr id="195" name="Google Shape;195;g3adc781f9c0_0_131"/>
          <p:cNvSpPr txBox="1"/>
          <p:nvPr/>
        </p:nvSpPr>
        <p:spPr>
          <a:xfrm>
            <a:off x="437606" y="1010194"/>
            <a:ext cx="435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 프로토콜, HTTPS 프로토콜</a:t>
            </a:r>
            <a:endParaRPr/>
          </a:p>
        </p:txBody>
      </p:sp>
      <p:sp>
        <p:nvSpPr>
          <p:cNvPr id="196" name="Google Shape;196;g3adc781f9c0_0_131"/>
          <p:cNvSpPr txBox="1"/>
          <p:nvPr/>
        </p:nvSpPr>
        <p:spPr>
          <a:xfrm>
            <a:off x="2037094" y="1670358"/>
            <a:ext cx="595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클라이언트와 서버 사이에 똑같이 인식하는 규칙</a:t>
            </a:r>
            <a:endParaRPr sz="1400" b="0" i="0" u="none" strike="noStrik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adc781f9c0_0_131"/>
          <p:cNvSpPr txBox="1"/>
          <p:nvPr/>
        </p:nvSpPr>
        <p:spPr>
          <a:xfrm>
            <a:off x="437606" y="1683138"/>
            <a:ext cx="180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 프로토콜</a:t>
            </a:r>
            <a:endParaRPr/>
          </a:p>
        </p:txBody>
      </p:sp>
      <p:pic>
        <p:nvPicPr>
          <p:cNvPr id="198" name="Google Shape;198;g3adc781f9c0_0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799" y="2783078"/>
            <a:ext cx="8334425" cy="19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adc781f9c0_0_131"/>
          <p:cNvSpPr txBox="1"/>
          <p:nvPr/>
        </p:nvSpPr>
        <p:spPr>
          <a:xfrm>
            <a:off x="2037095" y="2231483"/>
            <a:ext cx="568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>
                <a:solidFill>
                  <a:srgbClr val="211D1E"/>
                </a:solidFill>
                <a:latin typeface="Arial"/>
                <a:ea typeface="Arial"/>
                <a:cs typeface="Arial"/>
                <a:sym typeface="Arial"/>
              </a:rPr>
              <a:t>HTTP 프로토콜에 암호화를 추가해 보안을 강화한 것</a:t>
            </a:r>
            <a:endParaRPr sz="1400" b="0" i="0" u="none" strike="noStrike">
              <a:solidFill>
                <a:srgbClr val="211D1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adc781f9c0_0_131"/>
          <p:cNvSpPr txBox="1"/>
          <p:nvPr/>
        </p:nvSpPr>
        <p:spPr>
          <a:xfrm>
            <a:off x="437598" y="2244275"/>
            <a:ext cx="180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 프로토콜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∙"/>
            </a:pPr>
            <a:r>
              <a:rPr lang="en-US"/>
              <a:t>HTML(Hyper Text Markup Language)은 웹 페이지를 기술하기 위한 마크업(markup) 언어</a:t>
            </a:r>
            <a:endParaRPr/>
          </a:p>
          <a:p>
            <a:pPr marL="34290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Char char="∙"/>
            </a:pPr>
            <a:r>
              <a:rPr lang="en-US"/>
              <a:t>마크업 언어는 텍스트에 태그를 붙여서 텍스트가 문서의 어디에 해당하는지를 기술한 것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038" y="2895600"/>
            <a:ext cx="663892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6350" y="5053475"/>
            <a:ext cx="2947724" cy="172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웹브라우저</a:t>
            </a:r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HTML 문서를 읽어서 눈에 보이는 웹 페이지를 만든다.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15" name="Google Shape;21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25" y="2309812"/>
            <a:ext cx="78867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웹브라우저</a:t>
            </a:r>
            <a:endParaRPr/>
          </a:p>
        </p:txBody>
      </p:sp>
      <p:pic>
        <p:nvPicPr>
          <p:cNvPr id="221" name="Google Shape;22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963" y="1414463"/>
            <a:ext cx="6631126" cy="412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HTML의 역사 </a:t>
            </a:r>
            <a:endParaRPr/>
          </a:p>
        </p:txBody>
      </p:sp>
      <p:sp>
        <p:nvSpPr>
          <p:cNvPr id="227" name="Google Shape;227;p8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팀 버너스리(Tim Berners-Lee)에 의하여 개발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1989년 팀 버너스리는 CERN의 연구자들이 문서를 공유할 수 있는 월드 와이드 웹의 하이퍼텍스트 시스템을 고안하여 개발했다.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1990년 최초의 하이퍼텍스트 브라우저와 편집기를 개발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 b="1"/>
              <a:t>인터넷의 아버지</a:t>
            </a:r>
            <a:endParaRPr b="1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URL, HTTP, HTML 최초 설계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차세대 웹 기술인 시맨틱 웹 기술의 표준화 작업중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28" name="Google Shape;228;p8" descr="http://upload.wikimedia.org/wikipedia/commons/thumb/8/83/Tim_Berners-Lee-Knight-crop.jpg/220px-Tim_Berners-Lee-Knight-crop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8000" y="4024312"/>
            <a:ext cx="2095500" cy="25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bfc8d8053_0_119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WWW의 역사</a:t>
            </a:r>
            <a:endParaRPr/>
          </a:p>
        </p:txBody>
      </p:sp>
      <p:sp>
        <p:nvSpPr>
          <p:cNvPr id="234" name="Google Shape;234;g36bfc8d8053_0_119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NeXTSTEP 운영체제에서 실행되는 “World Wide Web”이라 불리는 최초의 웹 브라우저를 설계하고 구축했다. 최초의 웹 서버인 CERN HTTPd(HyperText Transfer Protocol daemon)도  설계하였다</a:t>
            </a:r>
            <a:endParaRPr/>
          </a:p>
        </p:txBody>
      </p:sp>
      <p:pic>
        <p:nvPicPr>
          <p:cNvPr id="235" name="Google Shape;235;g36bfc8d8053_0_119"/>
          <p:cNvPicPr preferRelativeResize="0"/>
          <p:nvPr/>
        </p:nvPicPr>
        <p:blipFill rotWithShape="1">
          <a:blip r:embed="rId3">
            <a:alphaModFix/>
          </a:blip>
          <a:srcRect t="-1500" b="1499"/>
          <a:stretch/>
        </p:blipFill>
        <p:spPr>
          <a:xfrm>
            <a:off x="1973655" y="2363902"/>
            <a:ext cx="5196690" cy="386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인터넷</a:t>
            </a:r>
            <a:endParaRPr/>
          </a:p>
        </p:txBody>
      </p:sp>
      <p:sp>
        <p:nvSpPr>
          <p:cNvPr id="74" name="Google Shape;74;p2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(QUIZ) 지난 30년 동안  가장 혁신적인 발명품은?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0000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인터넷</a:t>
            </a:r>
            <a:endParaRPr>
              <a:solidFill>
                <a:srgbClr val="FF0000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PC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휴대전화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E-MAIL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Chat GPT</a:t>
            </a:r>
            <a:endParaRPr>
              <a:solidFill>
                <a:srgbClr val="FF0000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>
                <a:solidFill>
                  <a:srgbClr val="FF0000"/>
                </a:solidFill>
              </a:rPr>
              <a:t>리그 오브 레전드</a:t>
            </a:r>
            <a:endParaRPr/>
          </a:p>
          <a:p>
            <a:pPr marL="74295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2738439"/>
            <a:ext cx="2764913" cy="272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bfc8d8053_0_215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WWW의 역사</a:t>
            </a:r>
            <a:endParaRPr/>
          </a:p>
        </p:txBody>
      </p:sp>
      <p:sp>
        <p:nvSpPr>
          <p:cNvPr id="241" name="Google Shape;241;g36bfc8d8053_0_215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1990년 10월까지 팀 버너스리는 오늘날까지 웹의 기초로 남아 있는 3가지 기본 기술을 구현했다.</a:t>
            </a:r>
            <a:endParaRPr/>
          </a:p>
          <a:p>
            <a:pPr marL="320040" lvl="0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/>
          </a:p>
          <a:p>
            <a:pPr marL="640080" lvl="1" indent="-27432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∙"/>
            </a:pPr>
            <a:r>
              <a:rPr lang="en-US">
                <a:solidFill>
                  <a:srgbClr val="0070C0"/>
                </a:solidFill>
              </a:rPr>
              <a:t>HTML(HyperText Markup Language): </a:t>
            </a:r>
            <a:r>
              <a:rPr lang="en-US"/>
              <a:t>하이퍼텍스트 마크업 언어. 웹용 마크업(포맷팅) 언어이다.</a:t>
            </a:r>
            <a:endParaRPr/>
          </a:p>
          <a:p>
            <a:pPr marL="640080" lvl="1" indent="-27432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∙"/>
            </a:pPr>
            <a:r>
              <a:rPr lang="en-US">
                <a:solidFill>
                  <a:srgbClr val="0070C0"/>
                </a:solidFill>
              </a:rPr>
              <a:t>HTTP(Hypertext Transfer Protocol</a:t>
            </a:r>
            <a:r>
              <a:rPr lang="en-US"/>
              <a:t>): 하이퍼텍스트 전송 프로토콜. 웹 서버에서 문서를 가져올 수 있는 프로토콜이다.</a:t>
            </a:r>
            <a:endParaRPr/>
          </a:p>
          <a:p>
            <a:pPr marL="640080" lvl="1" indent="-274320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∙"/>
            </a:pPr>
            <a:r>
              <a:rPr lang="en-US">
                <a:solidFill>
                  <a:srgbClr val="0070C0"/>
                </a:solidFill>
              </a:rPr>
              <a:t>URL(Uniform Resource Locator</a:t>
            </a:r>
            <a:r>
              <a:rPr lang="en-US"/>
              <a:t>): 인터넷 자원 식별자. 웹의 리소스를 식별하는 데 사용되는 일종의 “주소”이다.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bfc8d8053_0_412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URL </a:t>
            </a:r>
            <a:endParaRPr/>
          </a:p>
        </p:txBody>
      </p:sp>
      <p:sp>
        <p:nvSpPr>
          <p:cNvPr id="247" name="Google Shape;247;g36bfc8d8053_0_412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URL(Uniform Resource Locator)은 인터넷에 있는 자원(resource)의 위치를 나타내기 위한 규약이다.</a:t>
            </a:r>
            <a:endParaRPr/>
          </a:p>
        </p:txBody>
      </p:sp>
      <p:pic>
        <p:nvPicPr>
          <p:cNvPr id="248" name="Google Shape;248;g36bfc8d8053_0_4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2368" y="2501155"/>
            <a:ext cx="6813960" cy="134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6bfc8d8053_0_412" descr="Blue and green globe | Public domain vecto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4195762"/>
            <a:ext cx="21526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6bfc8d8053_0_412" descr="Vector illustration of file server icon | Free SV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9240" y="4436268"/>
            <a:ext cx="1071563" cy="107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W3C</a:t>
            </a:r>
            <a:endParaRPr/>
          </a:p>
        </p:txBody>
      </p:sp>
      <p:sp>
        <p:nvSpPr>
          <p:cNvPr id="256" name="Google Shape;256;p9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W3C란 World Wide Web Consortium의 약자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중립적인 기구로서 참여기관들이 협력하여 웹 표준을 개발하는 국제 컨소시엄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팀 버너스 리를 중심으로 1994년에 설립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웹의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프로토콜</a:t>
            </a:r>
            <a:r>
              <a:rPr lang="en-US"/>
              <a:t>과 가이드라인을 개발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홈페이지는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http://www.w3.org</a:t>
            </a:r>
            <a:endParaRPr/>
          </a:p>
        </p:txBody>
      </p:sp>
      <p:pic>
        <p:nvPicPr>
          <p:cNvPr id="257" name="Google Shape;257;p9"/>
          <p:cNvPicPr preferRelativeResize="0"/>
          <p:nvPr/>
        </p:nvPicPr>
        <p:blipFill rotWithShape="1">
          <a:blip r:embed="rId5">
            <a:alphaModFix/>
          </a:blip>
          <a:srcRect b="40087"/>
          <a:stretch/>
        </p:blipFill>
        <p:spPr>
          <a:xfrm>
            <a:off x="1428750" y="3819525"/>
            <a:ext cx="6467475" cy="19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/>
          <p:nvPr/>
        </p:nvSpPr>
        <p:spPr>
          <a:xfrm>
            <a:off x="1276350" y="4657724"/>
            <a:ext cx="6877050" cy="40957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버전 </a:t>
            </a:r>
            <a:endParaRPr/>
          </a:p>
        </p:txBody>
      </p:sp>
      <p:graphicFrame>
        <p:nvGraphicFramePr>
          <p:cNvPr id="264" name="Google Shape;264;p10"/>
          <p:cNvGraphicFramePr/>
          <p:nvPr/>
        </p:nvGraphicFramePr>
        <p:xfrm>
          <a:off x="1853724" y="18478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{3BDE752E-8BEA-438F-B70A-5E2FC76B882B}</a:tableStyleId>
              </a:tblPr>
              <a:tblGrid>
                <a:gridCol w="339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Version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Year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HTML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1991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HTML+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1993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HTML 2.0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1995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HTML 3.2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1997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HTML 4.01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1999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XHTML 1.0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2000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HTML5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2012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XHTML5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2013</a:t>
                      </a:r>
                      <a:endParaRPr sz="2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HTML5</a:t>
            </a:r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HTML5는 HTML의 새로운 표준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완전한 CSS3 지원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비디오와 오디오 지원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2D/3D 그래픽 지원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로컬 저장소 지원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로컬 SQL 데이터베이스 지원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애플리케이션 지원 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271" name="Google Shape;271;p11" descr="EMB000019e4b8f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9013" y="1373188"/>
            <a:ext cx="2312987" cy="22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멀티미디어 지원</a:t>
            </a:r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브라우저에서 비디오나 오디오를 재생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예전 방법: 어도비의 플래시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HTML5: &lt;audio&gt;, &lt;video&gt; 태그를 이용해서 지원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그래픽을 위한 캔버스 요소 지원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벡터 그래픽스를 지원하는 SVG(Scalable Vector Graphics)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WebGL 3D를 이용하여 3차원 그래픽 지원</a:t>
            </a:r>
            <a:endParaRPr/>
          </a:p>
        </p:txBody>
      </p:sp>
      <p:pic>
        <p:nvPicPr>
          <p:cNvPr id="278" name="Google Shape;27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8625" y="3881437"/>
            <a:ext cx="4286250" cy="240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HTML5의 신기능 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오프라인 웹 애플리케이션 – 네트워크가 연결되지 않은 상태에서도 실행 가능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드래그 앤 드롭(Drag-and-drop) - 요소들을 마우스로 끌어서 넣을 수 있음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스토리지(Web Storage) - 쿠키를 대체할 수 있는 웹 저장소 기능 제공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위치 정보(Geolocation) 제공 - 지도 기능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SQL 데이터베이스(Web SQL Database)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파일 API 지원 – 파일 업로드와 파일 관리 기능 제공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웹소켓(WebSocket) API 제공 – 서버와 브라우저 간의 양방향 통신 기능 제공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HTML5 현황 </a:t>
            </a:r>
            <a:endParaRPr/>
          </a:p>
        </p:txBody>
      </p:sp>
      <p:pic>
        <p:nvPicPr>
          <p:cNvPr id="290" name="Google Shape;290;p12" descr="EMB000019e4b8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749" y="1216024"/>
            <a:ext cx="76200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HTML5 지원 여부</a:t>
            </a:r>
            <a:endParaRPr/>
          </a:p>
        </p:txBody>
      </p:sp>
      <p:pic>
        <p:nvPicPr>
          <p:cNvPr id="296" name="Google Shape;29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1713" y="1862138"/>
            <a:ext cx="46005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웹 앱과 네이티브 앱</a:t>
            </a:r>
            <a:endParaRPr/>
          </a:p>
        </p:txBody>
      </p:sp>
      <p:graphicFrame>
        <p:nvGraphicFramePr>
          <p:cNvPr id="302" name="Google Shape;302;p13"/>
          <p:cNvGraphicFramePr/>
          <p:nvPr/>
        </p:nvGraphicFramePr>
        <p:xfrm>
          <a:off x="1133476" y="15175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{7FB5263A-1DDD-45EA-B297-DEF8C3A58DA5}</a:tableStyleId>
              </a:tblPr>
              <a:tblGrid>
                <a:gridCol w="165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Native App.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Web App.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실행속도 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빠름</a:t>
                      </a:r>
                      <a:endParaRPr sz="1400" b="1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일반적으로 느림</a:t>
                      </a:r>
                      <a:endParaRPr sz="1400" b="1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0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플랫폼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플랫폼마다 제작하여야 함</a:t>
                      </a:r>
                      <a:endParaRPr sz="1400" b="1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하나의 버전으로 모든 플랫폼에서 실행 가능</a:t>
                      </a:r>
                      <a:endParaRPr sz="1400" b="1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8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배포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앱 마켓을 통한 배포 </a:t>
                      </a:r>
                      <a:endParaRPr sz="1400" b="1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배포할 필요가 없음</a:t>
                      </a:r>
                      <a:endParaRPr sz="1400" b="1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0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버전 업데이트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상당한 시간이 걸림</a:t>
                      </a:r>
                      <a:endParaRPr sz="1400" b="1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즉시 반영된다. </a:t>
                      </a:r>
                      <a:endParaRPr sz="1400" b="1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0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오프라인시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사용가능</a:t>
                      </a:r>
                      <a:endParaRPr sz="1400" b="1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약간의 기능 사용 가능</a:t>
                      </a:r>
                      <a:endParaRPr sz="1400" b="1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64775" marR="64775" marT="17900" marB="17900" anchor="ctr">
                    <a:lnL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5AE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2375" cap="flat" cmpd="sng">
                      <a:solidFill>
                        <a:srgbClr val="CA56A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03" name="Google Shape;30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3950" y="4291013"/>
            <a:ext cx="3405188" cy="189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dc781f9c0_0_0"/>
          <p:cNvSpPr txBox="1">
            <a:spLocks noGrp="1"/>
          </p:cNvSpPr>
          <p:nvPr>
            <p:ph type="title"/>
          </p:nvPr>
        </p:nvSpPr>
        <p:spPr>
          <a:xfrm>
            <a:off x="354329" y="136525"/>
            <a:ext cx="68184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네트워크 이해하기 – 컴퓨터 연결하기</a:t>
            </a:r>
            <a:endParaRPr/>
          </a:p>
        </p:txBody>
      </p:sp>
      <p:pic>
        <p:nvPicPr>
          <p:cNvPr id="81" name="Google Shape;81;g3adc781f9c0_0_0" descr="원, 라인, 도표, 직사각형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309" y="1745687"/>
            <a:ext cx="168094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3adc781f9c0_0_0" descr="원, 대칭, 스케치, 그림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310" y="3162233"/>
            <a:ext cx="1857375" cy="174879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adc781f9c0_0_0"/>
          <p:cNvSpPr txBox="1"/>
          <p:nvPr/>
        </p:nvSpPr>
        <p:spPr>
          <a:xfrm>
            <a:off x="517295" y="1285150"/>
            <a:ext cx="276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대의 컴퓨터 연결하기</a:t>
            </a:r>
            <a:endParaRPr/>
          </a:p>
        </p:txBody>
      </p:sp>
      <p:sp>
        <p:nvSpPr>
          <p:cNvPr id="84" name="Google Shape;84;g3adc781f9c0_0_0"/>
          <p:cNvSpPr txBox="1"/>
          <p:nvPr/>
        </p:nvSpPr>
        <p:spPr>
          <a:xfrm>
            <a:off x="279100" y="2806625"/>
            <a:ext cx="252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대의 컴퓨터 연결하기</a:t>
            </a:r>
            <a:endParaRPr/>
          </a:p>
        </p:txBody>
      </p:sp>
      <p:pic>
        <p:nvPicPr>
          <p:cNvPr id="85" name="Google Shape;85;g3adc781f9c0_0_0" descr="원, 도표, 스크린샷, 디자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6431" y="3162233"/>
            <a:ext cx="1878806" cy="180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3adc781f9c0_0_0" descr="원, 스케치, 클립아트, 만화 영화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66060" y="3179655"/>
            <a:ext cx="1943848" cy="176584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3adc781f9c0_0_0"/>
          <p:cNvSpPr txBox="1"/>
          <p:nvPr/>
        </p:nvSpPr>
        <p:spPr>
          <a:xfrm>
            <a:off x="3307862" y="2806626"/>
            <a:ext cx="185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라우터로 연결하기</a:t>
            </a:r>
            <a:endParaRPr/>
          </a:p>
        </p:txBody>
      </p:sp>
      <p:sp>
        <p:nvSpPr>
          <p:cNvPr id="88" name="Google Shape;88;g3adc781f9c0_0_0"/>
          <p:cNvSpPr txBox="1"/>
          <p:nvPr/>
        </p:nvSpPr>
        <p:spPr>
          <a:xfrm>
            <a:off x="6352596" y="2806626"/>
            <a:ext cx="185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</a:t>
            </a:r>
            <a:endParaRPr/>
          </a:p>
        </p:txBody>
      </p:sp>
      <p:grpSp>
        <p:nvGrpSpPr>
          <p:cNvPr id="89" name="Google Shape;89;g3adc781f9c0_0_0"/>
          <p:cNvGrpSpPr/>
          <p:nvPr/>
        </p:nvGrpSpPr>
        <p:grpSpPr>
          <a:xfrm>
            <a:off x="6082766" y="1592936"/>
            <a:ext cx="2696789" cy="655200"/>
            <a:chOff x="8110355" y="1592936"/>
            <a:chExt cx="3595719" cy="655200"/>
          </a:xfrm>
        </p:grpSpPr>
        <p:sp>
          <p:nvSpPr>
            <p:cNvPr id="90" name="Google Shape;90;g3adc781f9c0_0_0"/>
            <p:cNvSpPr txBox="1"/>
            <p:nvPr/>
          </p:nvSpPr>
          <p:spPr>
            <a:xfrm>
              <a:off x="8187674" y="1765130"/>
              <a:ext cx="351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C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인터넷 = 네트워크의 네트워크</a:t>
              </a:r>
              <a:endParaRPr sz="1000"/>
            </a:p>
          </p:txBody>
        </p:sp>
        <p:sp>
          <p:nvSpPr>
            <p:cNvPr id="91" name="Google Shape;91;g3adc781f9c0_0_0"/>
            <p:cNvSpPr/>
            <p:nvPr/>
          </p:nvSpPr>
          <p:spPr>
            <a:xfrm>
              <a:off x="8110355" y="1592936"/>
              <a:ext cx="3195900" cy="655200"/>
            </a:xfrm>
            <a:prstGeom prst="wedgeRoundRectCallout">
              <a:avLst>
                <a:gd name="adj1" fmla="val -17835"/>
                <a:gd name="adj2" fmla="val 118324"/>
                <a:gd name="adj3" fmla="val 16667"/>
              </a:avLst>
            </a:prstGeom>
            <a:noFill/>
            <a:ln w="12700" cap="flat" cmpd="sng">
              <a:solidFill>
                <a:srgbClr val="2641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웹 앱과 네이티브 앱</a:t>
            </a:r>
            <a:endParaRPr/>
          </a:p>
        </p:txBody>
      </p:sp>
      <p:pic>
        <p:nvPicPr>
          <p:cNvPr id="309" name="Google Shape;30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775" y="1471613"/>
            <a:ext cx="5181600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4"/>
          <p:cNvSpPr/>
          <p:nvPr/>
        </p:nvSpPr>
        <p:spPr>
          <a:xfrm>
            <a:off x="3486150" y="838200"/>
            <a:ext cx="1400175" cy="476250"/>
          </a:xfrm>
          <a:custGeom>
            <a:avLst/>
            <a:gdLst/>
            <a:ahLst/>
            <a:cxnLst/>
            <a:rect l="l" t="t" r="r" b="b"/>
            <a:pathLst>
              <a:path w="1400175" h="476250" extrusionOk="0">
                <a:moveTo>
                  <a:pt x="1400175" y="0"/>
                </a:moveTo>
                <a:cubicBezTo>
                  <a:pt x="1073943" y="50800"/>
                  <a:pt x="747712" y="101600"/>
                  <a:pt x="514350" y="180975"/>
                </a:cubicBezTo>
                <a:cubicBezTo>
                  <a:pt x="280987" y="260350"/>
                  <a:pt x="140493" y="368300"/>
                  <a:pt x="0" y="47625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3705225" y="704850"/>
            <a:ext cx="2876550" cy="685800"/>
          </a:xfrm>
          <a:custGeom>
            <a:avLst/>
            <a:gdLst/>
            <a:ahLst/>
            <a:cxnLst/>
            <a:rect l="l" t="t" r="r" b="b"/>
            <a:pathLst>
              <a:path w="2876550" h="685800" extrusionOk="0">
                <a:moveTo>
                  <a:pt x="0" y="0"/>
                </a:moveTo>
                <a:cubicBezTo>
                  <a:pt x="292894" y="146844"/>
                  <a:pt x="585788" y="293688"/>
                  <a:pt x="1009650" y="371475"/>
                </a:cubicBezTo>
                <a:cubicBezTo>
                  <a:pt x="1433512" y="449262"/>
                  <a:pt x="2232025" y="414338"/>
                  <a:pt x="2543175" y="466725"/>
                </a:cubicBezTo>
                <a:cubicBezTo>
                  <a:pt x="2854325" y="519112"/>
                  <a:pt x="2865437" y="602456"/>
                  <a:pt x="2876550" y="68580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HTML5+CSS3+Javascript</a:t>
            </a:r>
            <a:endParaRPr/>
          </a:p>
        </p:txBody>
      </p:sp>
      <p:sp>
        <p:nvSpPr>
          <p:cNvPr id="317" name="Google Shape;317;p15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페이지의 내용은 HTML5로 작성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페이지의 스타일은 CSS3로 지정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 페이지의 상호작용은 자바스크립트로 작성</a:t>
            </a:r>
            <a:endParaRPr/>
          </a:p>
        </p:txBody>
      </p:sp>
      <p:pic>
        <p:nvPicPr>
          <p:cNvPr id="318" name="Google Shape;31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7050" y="2562225"/>
            <a:ext cx="569595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bfc8d8053_0_607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HTML, CSS, JAVASCRIPT </a:t>
            </a:r>
            <a:endParaRPr/>
          </a:p>
        </p:txBody>
      </p:sp>
      <p:sp>
        <p:nvSpPr>
          <p:cNvPr id="324" name="Google Shape;324;g36bfc8d8053_0_607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HTML은 집의 뼈대를 만드는 것이라 할 수 있다. </a:t>
            </a:r>
            <a:endParaRPr/>
          </a:p>
          <a:p>
            <a:pPr marL="32004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CSS는 집을 멋지게 보이기 위하여 지붕이나 벽에 페인트를 칠하고 장식을 설치하는 것에 해당한다. </a:t>
            </a:r>
            <a:endParaRPr/>
          </a:p>
          <a:p>
            <a:pPr marL="32004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자바스크립트는 집에 전기공사를 하여 스위치를 누르면 전구가 켜지도록 하는 것이라 할 수 있다.</a:t>
            </a:r>
            <a:endParaRPr/>
          </a:p>
        </p:txBody>
      </p:sp>
      <p:pic>
        <p:nvPicPr>
          <p:cNvPr id="325" name="Google Shape;325;g36bfc8d8053_0_6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136" y="3543292"/>
            <a:ext cx="7487217" cy="238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편집기</a:t>
            </a:r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메모장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Visual Studio Code ( VS code)</a:t>
            </a:r>
            <a:endParaRPr/>
          </a:p>
        </p:txBody>
      </p:sp>
      <p:pic>
        <p:nvPicPr>
          <p:cNvPr id="332" name="Google Shape;33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606" y="2556813"/>
            <a:ext cx="6083928" cy="34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메모장을 이용한 HTML 작성 </a:t>
            </a:r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AutoNum type="arabicPeriod"/>
            </a:pPr>
            <a:r>
              <a:rPr lang="en-US"/>
              <a:t>메모장을 실행하여서 다음과 같이 입력한다. 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39" name="Google Shape;339;p21" descr="EMB000019e4b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3887" y="2181225"/>
            <a:ext cx="6030914" cy="245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메모장을 이용한 HTML 작성 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AutoNum type="arabicPeriod" startAt="2"/>
            </a:pPr>
            <a:r>
              <a:rPr lang="en-US"/>
              <a:t>입력된 HTML 코드를 [파일]-&gt;[다른 이름으로 저장] 메뉴를 사용하여서 파일에 저장한다. 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381250"/>
            <a:ext cx="7610475" cy="3213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파일 실행 </a:t>
            </a:r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AutoNum type="arabicPeriod" startAt="3"/>
            </a:pPr>
            <a:r>
              <a:rPr lang="en-US"/>
              <a:t>저장된 HTML 파일을 더블클릭하여 실행한다. </a:t>
            </a:r>
            <a:endParaRPr/>
          </a:p>
        </p:txBody>
      </p:sp>
      <p:pic>
        <p:nvPicPr>
          <p:cNvPr id="353" name="Google Shape;353;p23" descr="EMB000019e4b92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162" y="2495550"/>
            <a:ext cx="7305675" cy="157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소스 보기</a:t>
            </a:r>
            <a:endParaRPr/>
          </a:p>
        </p:txBody>
      </p:sp>
      <p:sp>
        <p:nvSpPr>
          <p:cNvPr id="359" name="Google Shape;359;p24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AutoNum type="arabicPeriod" startAt="4"/>
            </a:pPr>
            <a:r>
              <a:rPr lang="en-US"/>
              <a:t>마우스 오른쪽 버튼을 누르고 [소스보기] 메뉴를 선택하면 현재 페이지의 HTML 소스를 볼 수 있다. 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360" name="Google Shape;360;p24" descr="EMB000019e4b9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9574" y="2514600"/>
            <a:ext cx="5921375" cy="2686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bfc8d8053_0_704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</a:t>
            </a:r>
            <a:endParaRPr/>
          </a:p>
        </p:txBody>
      </p:sp>
      <p:sp>
        <p:nvSpPr>
          <p:cNvPr id="366" name="Google Shape;366;g36bfc8d8053_0_704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VS code(Visual Studio Code, 비주얼 스튜디오 코드)는 마이크로소프트사가 윈도우, macOS, 리눅스용으로 개발한 소스 코드 편집기이다.</a:t>
            </a:r>
            <a:endParaRPr/>
          </a:p>
          <a:p>
            <a:pPr marL="32004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code.visualstudio.com에 접속하여 윈도우 버전을 다운로드한다</a:t>
            </a:r>
            <a:endParaRPr/>
          </a:p>
        </p:txBody>
      </p:sp>
      <p:pic>
        <p:nvPicPr>
          <p:cNvPr id="367" name="Google Shape;367;g36bfc8d8053_0_7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806" y="2666428"/>
            <a:ext cx="6500387" cy="3810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6bfc8d8053_0_710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 설치 </a:t>
            </a:r>
            <a:endParaRPr/>
          </a:p>
        </p:txBody>
      </p:sp>
      <p:pic>
        <p:nvPicPr>
          <p:cNvPr id="373" name="Google Shape;373;g36bfc8d8053_0_7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61031" y="1527771"/>
            <a:ext cx="6621900" cy="51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dc781f9c0_0_99"/>
          <p:cNvSpPr txBox="1">
            <a:spLocks noGrp="1"/>
          </p:cNvSpPr>
          <p:nvPr>
            <p:ph type="title"/>
          </p:nvPr>
        </p:nvSpPr>
        <p:spPr>
          <a:xfrm>
            <a:off x="354329" y="136525"/>
            <a:ext cx="6818400" cy="57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해저 광 케이블</a:t>
            </a:r>
            <a:endParaRPr/>
          </a:p>
        </p:txBody>
      </p:sp>
      <p:pic>
        <p:nvPicPr>
          <p:cNvPr id="98" name="Google Shape;98;g3adc781f9c0_0_99" title="techholic_2812301798905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25" y="708337"/>
            <a:ext cx="7018554" cy="38401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" name="Google Shape;99;g3adc781f9c0_0_99" title="2015062300304_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25" y="4760875"/>
            <a:ext cx="4423621" cy="20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3adc781f9c0_0_99" title="restmb_allidxmak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7500" y="4681126"/>
            <a:ext cx="3719698" cy="20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bfc8d8053_0_715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확장 프로그램 설치</a:t>
            </a:r>
            <a:endParaRPr/>
          </a:p>
        </p:txBody>
      </p:sp>
      <p:sp>
        <p:nvSpPr>
          <p:cNvPr id="379" name="Google Shape;379;g36bfc8d8053_0_715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“HTML CSS Support”</a:t>
            </a:r>
            <a:endParaRPr/>
          </a:p>
        </p:txBody>
      </p:sp>
      <p:pic>
        <p:nvPicPr>
          <p:cNvPr id="380" name="Google Shape;380;g36bfc8d8053_0_7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753" y="1943133"/>
            <a:ext cx="8347296" cy="476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bfc8d8053_0_721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확장 프로그램 설치</a:t>
            </a:r>
            <a:endParaRPr/>
          </a:p>
        </p:txBody>
      </p:sp>
      <p:sp>
        <p:nvSpPr>
          <p:cNvPr id="386" name="Google Shape;386;g36bfc8d8053_0_721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“Live Server”</a:t>
            </a:r>
            <a:endParaRPr/>
          </a:p>
        </p:txBody>
      </p:sp>
      <p:pic>
        <p:nvPicPr>
          <p:cNvPr id="387" name="Google Shape;387;g36bfc8d8053_0_7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968" y="1998610"/>
            <a:ext cx="8256759" cy="470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bfc8d8053_0_817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code로 HTML 문서 작성하기</a:t>
            </a:r>
            <a:endParaRPr/>
          </a:p>
        </p:txBody>
      </p:sp>
      <p:pic>
        <p:nvPicPr>
          <p:cNvPr id="393" name="Google Shape;393;g36bfc8d8053_0_8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2775" y="1986128"/>
            <a:ext cx="8153400" cy="3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bfc8d8053_0_822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code로 HTML 문서 작성하기</a:t>
            </a:r>
            <a:endParaRPr/>
          </a:p>
        </p:txBody>
      </p:sp>
      <p:pic>
        <p:nvPicPr>
          <p:cNvPr id="399" name="Google Shape;399;g36bfc8d8053_0_8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2775" y="1877756"/>
            <a:ext cx="8153400" cy="39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bfc8d8053_0_827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code로 HTML 문서 작성하기</a:t>
            </a:r>
            <a:endParaRPr/>
          </a:p>
        </p:txBody>
      </p:sp>
      <p:pic>
        <p:nvPicPr>
          <p:cNvPr id="405" name="Google Shape;405;g36bfc8d8053_0_8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2775" y="2251270"/>
            <a:ext cx="8153400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6bfc8d8053_0_827"/>
          <p:cNvSpPr txBox="1"/>
          <p:nvPr/>
        </p:nvSpPr>
        <p:spPr>
          <a:xfrm>
            <a:off x="4341090" y="4618182"/>
            <a:ext cx="25011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html:5를 입력하고 엔터키를 누르면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bfc8d8053_0_833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code로 HTML 문서 작성하기</a:t>
            </a:r>
            <a:endParaRPr/>
          </a:p>
        </p:txBody>
      </p:sp>
      <p:pic>
        <p:nvPicPr>
          <p:cNvPr id="412" name="Google Shape;412;g36bfc8d8053_0_8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7511" y="1600200"/>
            <a:ext cx="77439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6bfc8d8053_0_838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VS code로 HTML 문서 작성하기</a:t>
            </a:r>
            <a:endParaRPr/>
          </a:p>
        </p:txBody>
      </p:sp>
      <p:pic>
        <p:nvPicPr>
          <p:cNvPr id="418" name="Google Shape;418;g36bfc8d8053_0_8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6535" y="1600200"/>
            <a:ext cx="78660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ed469462b_0_126"/>
          <p:cNvSpPr txBox="1">
            <a:spLocks noGrp="1"/>
          </p:cNvSpPr>
          <p:nvPr>
            <p:ph type="title"/>
          </p:nvPr>
        </p:nvSpPr>
        <p:spPr>
          <a:xfrm>
            <a:off x="265747" y="136525"/>
            <a:ext cx="511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HTML이란</a:t>
            </a:r>
            <a:endParaRPr/>
          </a:p>
        </p:txBody>
      </p:sp>
      <p:pic>
        <p:nvPicPr>
          <p:cNvPr id="424" name="Google Shape;424;g3aed469462b_0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39" y="2277923"/>
            <a:ext cx="3207544" cy="129301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aed469462b_0_126"/>
          <p:cNvSpPr/>
          <p:nvPr/>
        </p:nvSpPr>
        <p:spPr>
          <a:xfrm>
            <a:off x="918739" y="2277923"/>
            <a:ext cx="1491000" cy="17241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g3aed469462b_0_126"/>
          <p:cNvSpPr txBox="1"/>
          <p:nvPr/>
        </p:nvSpPr>
        <p:spPr>
          <a:xfrm>
            <a:off x="265740" y="991220"/>
            <a:ext cx="225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웹에서 자유롭게 오갈 수 있는 링크</a:t>
            </a:r>
            <a:endParaRPr/>
          </a:p>
        </p:txBody>
      </p:sp>
      <p:sp>
        <p:nvSpPr>
          <p:cNvPr id="427" name="Google Shape;427;g3aed469462b_0_126"/>
          <p:cNvSpPr/>
          <p:nvPr/>
        </p:nvSpPr>
        <p:spPr>
          <a:xfrm>
            <a:off x="2460071" y="2277923"/>
            <a:ext cx="893400" cy="17241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g3aed469462b_0_126"/>
          <p:cNvSpPr txBox="1"/>
          <p:nvPr/>
        </p:nvSpPr>
        <p:spPr>
          <a:xfrm>
            <a:off x="3854698" y="1047345"/>
            <a:ext cx="33603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텍스트뿐만 아니라 이미지, 영상 등을 표시함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마크업에 사용하는 꼬리표를 ‘태그(tag)’라고 함</a:t>
            </a:r>
            <a:endParaRPr/>
          </a:p>
        </p:txBody>
      </p:sp>
      <p:sp>
        <p:nvSpPr>
          <p:cNvPr id="429" name="Google Shape;429;g3aed469462b_0_126"/>
          <p:cNvSpPr txBox="1"/>
          <p:nvPr/>
        </p:nvSpPr>
        <p:spPr>
          <a:xfrm>
            <a:off x="1544700" y="4884000"/>
            <a:ext cx="709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</a:t>
            </a: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 웹에서 자유롭게 오갈 수 있는 웹 문서를 만드는 언어</a:t>
            </a:r>
            <a:endParaRPr/>
          </a:p>
        </p:txBody>
      </p:sp>
      <p:sp>
        <p:nvSpPr>
          <p:cNvPr id="430" name="Google Shape;430;g3aed469462b_0_126"/>
          <p:cNvSpPr/>
          <p:nvPr/>
        </p:nvSpPr>
        <p:spPr>
          <a:xfrm>
            <a:off x="848859" y="4796621"/>
            <a:ext cx="620700" cy="58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1" name="Google Shape;431;g3aed469462b_0_126"/>
          <p:cNvCxnSpPr>
            <a:stCxn id="427" idx="0"/>
            <a:endCxn id="428" idx="1"/>
          </p:cNvCxnSpPr>
          <p:nvPr/>
        </p:nvCxnSpPr>
        <p:spPr>
          <a:xfrm rot="-5400000">
            <a:off x="3084821" y="1507973"/>
            <a:ext cx="591900" cy="948000"/>
          </a:xfrm>
          <a:prstGeom prst="curvedConnector2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432" name="Google Shape;432;g3aed469462b_0_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0604" y="2550103"/>
            <a:ext cx="3111875" cy="19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g3aed469462b_0_126"/>
          <p:cNvCxnSpPr>
            <a:stCxn id="425" idx="0"/>
          </p:cNvCxnSpPr>
          <p:nvPr/>
        </p:nvCxnSpPr>
        <p:spPr>
          <a:xfrm rot="5400000" flipH="1">
            <a:off x="909739" y="1523423"/>
            <a:ext cx="763500" cy="745500"/>
          </a:xfrm>
          <a:prstGeom prst="curvedConnector2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aed469462b_0_140"/>
          <p:cNvSpPr txBox="1">
            <a:spLocks noGrp="1"/>
          </p:cNvSpPr>
          <p:nvPr>
            <p:ph type="title"/>
          </p:nvPr>
        </p:nvSpPr>
        <p:spPr>
          <a:xfrm>
            <a:off x="265747" y="136525"/>
            <a:ext cx="511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HTML 문서의 기본 구조</a:t>
            </a:r>
            <a:endParaRPr/>
          </a:p>
        </p:txBody>
      </p:sp>
      <p:pic>
        <p:nvPicPr>
          <p:cNvPr id="439" name="Google Shape;439;g3aed469462b_0_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256" y="1117396"/>
            <a:ext cx="3293269" cy="33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aed469462b_0_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2836" y="990600"/>
            <a:ext cx="2786063" cy="292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3aed469462b_0_1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5221" y="1054130"/>
            <a:ext cx="1635919" cy="220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문서의 기본 구조</a:t>
            </a:r>
            <a:endParaRPr/>
          </a:p>
        </p:txBody>
      </p:sp>
      <p:sp>
        <p:nvSpPr>
          <p:cNvPr id="447" name="Google Shape;447;p29"/>
          <p:cNvSpPr txBox="1">
            <a:spLocks noGrp="1"/>
          </p:cNvSpPr>
          <p:nvPr>
            <p:ph type="body" idx="1"/>
          </p:nvPr>
        </p:nvSpPr>
        <p:spPr>
          <a:xfrm>
            <a:off x="752475" y="1308099"/>
            <a:ext cx="8143875" cy="3263901"/>
          </a:xfrm>
          <a:prstGeom prst="rect">
            <a:avLst/>
          </a:prstGeom>
          <a:solidFill>
            <a:srgbClr val="FFF8C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&lt;!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DOCTYPE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 sz="1400">
                <a:solidFill>
                  <a:srgbClr val="FF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&lt;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head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   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title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나의 웹페이지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title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&lt;/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head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&lt;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   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Hello Web Programming World!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	&lt;/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400">
              <a:solidFill>
                <a:srgbClr val="000000"/>
              </a:solidFill>
              <a:highlight>
                <a:srgbClr val="FFFFFF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448" name="Google Shape;448;p29" descr="EMB00001098b03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1988" y="4222750"/>
            <a:ext cx="4453830" cy="9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WWW </a:t>
            </a: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인터넷 : 세계를 뒤덮는 거미줄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초기 인터넷에서는 텔넷, FTP,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전자 메일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유즈넷</a:t>
            </a:r>
            <a:r>
              <a:rPr lang="en-US"/>
              <a:t> 등의 문자 위주 서비스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WWW(World Wide Web)은 인터넷을 사용하기 쉽도록 하이퍼 텍스트와 그림을 통하여 모든 서비스를 이용할 수 있도록 만든 것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07" name="Google Shape;107;p3" descr="EMB000019e4b8c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3075" y="3505200"/>
            <a:ext cx="2660650" cy="245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요소(element)</a:t>
            </a:r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시작태그와 종료태그로 이루어진 문서의 구성 요소</a:t>
            </a:r>
            <a:endParaRPr u="sng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 u="sng"/>
              <a:t>요소 = (시작 태그 + 콘텐츠 + 종료 태그)</a:t>
            </a:r>
            <a:endParaRPr/>
          </a:p>
        </p:txBody>
      </p:sp>
      <p:pic>
        <p:nvPicPr>
          <p:cNvPr id="455" name="Google Shape;4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4900" y="2647950"/>
            <a:ext cx="75628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속성</a:t>
            </a:r>
            <a:endParaRPr/>
          </a:p>
        </p:txBody>
      </p:sp>
      <p:sp>
        <p:nvSpPr>
          <p:cNvPr id="461" name="Google Shape;461;p31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속성은 요소에 대한 추가적인 정보를 제공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속성은 항상 시작태그에  이름=“값” 형태로 기술된다. 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62" name="Google Shape;46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038" y="2609850"/>
            <a:ext cx="70199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주석 </a:t>
            </a:r>
            <a:endParaRPr/>
          </a:p>
        </p:txBody>
      </p:sp>
      <p:sp>
        <p:nvSpPr>
          <p:cNvPr id="468" name="Google Shape;468;p32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주석(comment)은 HTML 코드를 설명하는 글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69" name="Google Shape;469;p32"/>
          <p:cNvSpPr/>
          <p:nvPr/>
        </p:nvSpPr>
        <p:spPr>
          <a:xfrm>
            <a:off x="1404937" y="2842141"/>
            <a:ext cx="3621504" cy="1432500"/>
          </a:xfrm>
          <a:prstGeom prst="foldedCorner">
            <a:avLst>
              <a:gd name="adj" fmla="val 16667"/>
            </a:avLst>
          </a:prstGeom>
          <a:solidFill>
            <a:srgbClr val="FFF8C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&lt;!--여기에 주석을 표시합니다. --&gt;</a:t>
            </a:r>
            <a:endParaRPr sz="18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&lt;!DOCTYPE html&gt;</a:t>
            </a:r>
            <a:endParaRPr sz="18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&lt;html&gt;</a:t>
            </a:r>
            <a:endParaRPr sz="18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...</a:t>
            </a:r>
            <a:endParaRPr sz="1800" b="0" i="0" u="none" strike="noStrike" cap="non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470" name="Google Shape;470;p32"/>
          <p:cNvCxnSpPr/>
          <p:nvPr/>
        </p:nvCxnSpPr>
        <p:spPr>
          <a:xfrm flipH="1">
            <a:off x="4852988" y="2442091"/>
            <a:ext cx="642936" cy="40005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71" name="Google Shape;471;p32"/>
          <p:cNvSpPr/>
          <p:nvPr/>
        </p:nvSpPr>
        <p:spPr>
          <a:xfrm>
            <a:off x="1281112" y="2842141"/>
            <a:ext cx="3745329" cy="36195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2"/>
          <p:cNvSpPr txBox="1"/>
          <p:nvPr/>
        </p:nvSpPr>
        <p:spPr>
          <a:xfrm>
            <a:off x="5495924" y="2152650"/>
            <a:ext cx="21852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코드를 설명하는 글</a:t>
            </a:r>
            <a:endParaRPr sz="1800" b="0" i="1" u="none" strike="noStrike" cap="non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&lt;!DOCTYPE&gt; 선언</a:t>
            </a:r>
            <a:endParaRPr/>
          </a:p>
        </p:txBody>
      </p:sp>
      <p:sp>
        <p:nvSpPr>
          <p:cNvPr id="478" name="Google Shape;478;p33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∙"/>
            </a:pPr>
            <a:r>
              <a:rPr lang="en-US"/>
              <a:t>웹페이지에 사용된 HTML의 종류와 버전을 지정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79" name="Google Shape;4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76" y="2124075"/>
            <a:ext cx="8115300" cy="298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HTML 맛보기</a:t>
            </a:r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body" idx="1"/>
          </p:nvPr>
        </p:nvSpPr>
        <p:spPr>
          <a:xfrm>
            <a:off x="752475" y="1308099"/>
            <a:ext cx="8143875" cy="4486273"/>
          </a:xfrm>
          <a:prstGeom prst="rect">
            <a:avLst/>
          </a:prstGeom>
          <a:solidFill>
            <a:srgbClr val="FFF8C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head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title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Web Programming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title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head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h1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Welcome to the Web Programming!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h1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img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 sz="1400">
                <a:solidFill>
                  <a:srgbClr val="FF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src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="coffee.gif"&gt;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   언제든지 오셔서 질문이 있으시면 올려주세요!</a:t>
            </a:r>
            <a:endParaRPr>
              <a:highlight>
                <a:srgbClr val="FFF8C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em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여러분을 환영합니다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em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>
              <a:highlight>
                <a:srgbClr val="FFF8C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h2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내용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h2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HTML5, CSS, Javascript, jQuery, SQL, JSP, ...</a:t>
            </a:r>
            <a:endParaRPr>
              <a:highlight>
                <a:srgbClr val="FFF8C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p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  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body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solidFill>
                <a:srgbClr val="000000"/>
              </a:solidFill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&lt;/</a:t>
            </a:r>
            <a:r>
              <a:rPr lang="en-US" sz="1400">
                <a:solidFill>
                  <a:srgbClr val="800000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html</a:t>
            </a:r>
            <a:r>
              <a:rPr lang="en-US" sz="1400">
                <a:solidFill>
                  <a:srgbClr val="0000FF"/>
                </a:solidFill>
                <a:highlight>
                  <a:srgbClr val="FFF8C1"/>
                </a:highlight>
                <a:latin typeface="Century Schoolbook"/>
                <a:ea typeface="Century Schoolbook"/>
                <a:cs typeface="Century Schoolbook"/>
                <a:sym typeface="Century Schoolbook"/>
              </a:rPr>
              <a:t>&gt;</a:t>
            </a:r>
            <a:endParaRPr sz="1400">
              <a:highlight>
                <a:srgbClr val="FFF8C1"/>
              </a:highlight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486" name="Google Shape;486;p34" descr="EMB00001098b0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2100" y="2235199"/>
            <a:ext cx="3654608" cy="26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6bfc8d8053_0_933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Lab: 크롬 개발자 도구</a:t>
            </a:r>
            <a:endParaRPr/>
          </a:p>
        </p:txBody>
      </p:sp>
      <p:sp>
        <p:nvSpPr>
          <p:cNvPr id="492" name="Google Shape;492;g36bfc8d8053_0_933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구글의 웹 페이지에서 마우스 오른쪽 버튼을 누르고 [검사]를 선택하면 다음과 같은 화면을 볼 수 있다.</a:t>
            </a:r>
            <a:endParaRPr/>
          </a:p>
        </p:txBody>
      </p:sp>
      <p:pic>
        <p:nvPicPr>
          <p:cNvPr id="493" name="Google Shape;493;g36bfc8d8053_0_9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15" y="2267604"/>
            <a:ext cx="7541536" cy="405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6bfc8d8053_0_939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Lab: 크롬 개발자 도구</a:t>
            </a:r>
            <a:endParaRPr/>
          </a:p>
        </p:txBody>
      </p:sp>
      <p:sp>
        <p:nvSpPr>
          <p:cNvPr id="499" name="Google Shape;499;g36bfc8d8053_0_939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검사 모드에서 마우스를 “Google Search” 버튼에 가져가서 눌러보자</a:t>
            </a:r>
            <a:endParaRPr/>
          </a:p>
        </p:txBody>
      </p:sp>
      <p:pic>
        <p:nvPicPr>
          <p:cNvPr id="500" name="Google Shape;500;g36bfc8d8053_0_9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829" y="2180375"/>
            <a:ext cx="7780122" cy="413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bfc8d8053_0_945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Lab: 크롬 개발자 도구</a:t>
            </a:r>
            <a:endParaRPr/>
          </a:p>
        </p:txBody>
      </p:sp>
      <p:sp>
        <p:nvSpPr>
          <p:cNvPr id="506" name="Google Shape;506;g36bfc8d8053_0_945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오른쪽에 음영이 있는 부분이 이 버튼에 해당되는 HTML 소스이다. 여기서 value="Google Search"를 더블 클릭하면 이 텍스트를 변경할 수 있다. “탐색”으로 변경해보자</a:t>
            </a:r>
            <a:endParaRPr/>
          </a:p>
        </p:txBody>
      </p:sp>
      <p:pic>
        <p:nvPicPr>
          <p:cNvPr id="507" name="Google Shape;507;g36bfc8d8053_0_9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133" y="2644808"/>
            <a:ext cx="7896915" cy="3623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adc781f9c0_0_220"/>
          <p:cNvSpPr txBox="1">
            <a:spLocks noGrp="1"/>
          </p:cNvSpPr>
          <p:nvPr>
            <p:ph type="title"/>
          </p:nvPr>
        </p:nvSpPr>
        <p:spPr>
          <a:xfrm>
            <a:off x="265752" y="136525"/>
            <a:ext cx="8565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VS Code의 글꼴, 글자 크기, 탭 크기 변경하기</a:t>
            </a:r>
            <a:endParaRPr/>
          </a:p>
        </p:txBody>
      </p:sp>
      <p:sp>
        <p:nvSpPr>
          <p:cNvPr id="513" name="Google Shape;513;g3adc781f9c0_0_220"/>
          <p:cNvSpPr txBox="1"/>
          <p:nvPr/>
        </p:nvSpPr>
        <p:spPr>
          <a:xfrm>
            <a:off x="447423" y="1065550"/>
            <a:ext cx="39783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코딩 글꼴 설치</a:t>
            </a: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한글까지 지원하는 D2 Coding 글꼴 추천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https://github.com/naver/d2codingfont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에서 다운로드한 후 글꼴 설치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 설정 창에서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[텍스트 편집기 -&gt; 글꼴] 선택한 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Font Family 항목에 ‘D2Codeing’ 입력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g3adc781f9c0_0_220"/>
          <p:cNvSpPr txBox="1"/>
          <p:nvPr/>
        </p:nvSpPr>
        <p:spPr>
          <a:xfrm>
            <a:off x="4777777" y="1065550"/>
            <a:ext cx="41649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글자 크기 변경하기</a:t>
            </a: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 설정 창에서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[텍스트 편집기 -&gt; 글꼴] 선택한 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Font Size 항목에 글자 크기 입력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5" name="Google Shape;515;g3adc781f9c0_0_2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432" y="3928789"/>
            <a:ext cx="2828925" cy="7786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6" name="Google Shape;516;g3adc781f9c0_0_220"/>
          <p:cNvSpPr txBox="1"/>
          <p:nvPr/>
        </p:nvSpPr>
        <p:spPr>
          <a:xfrm>
            <a:off x="4777777" y="3928800"/>
            <a:ext cx="4053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탭 크기 조절하기</a:t>
            </a: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VS Code 설정 창에서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‘탭’으로 검색한 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Editor: Tab Size 항목에 원하는 크기 입력</a:t>
            </a:r>
            <a:endParaRPr/>
          </a:p>
        </p:txBody>
      </p:sp>
      <p:pic>
        <p:nvPicPr>
          <p:cNvPr id="517" name="Google Shape;517;g3adc781f9c0_0_2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7769" y="5363828"/>
            <a:ext cx="4164806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3adc781f9c0_0_2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2653" y="2714613"/>
            <a:ext cx="4235125" cy="64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aed469462b_0_225"/>
          <p:cNvSpPr txBox="1">
            <a:spLocks noGrp="1"/>
          </p:cNvSpPr>
          <p:nvPr>
            <p:ph type="title"/>
          </p:nvPr>
        </p:nvSpPr>
        <p:spPr>
          <a:xfrm>
            <a:off x="354329" y="136525"/>
            <a:ext cx="68184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웹 접근성</a:t>
            </a:r>
            <a:endParaRPr/>
          </a:p>
        </p:txBody>
      </p:sp>
      <p:sp>
        <p:nvSpPr>
          <p:cNvPr id="524" name="Google Shape;524;g3aed469462b_0_225"/>
          <p:cNvSpPr txBox="1"/>
          <p:nvPr/>
        </p:nvSpPr>
        <p:spPr>
          <a:xfrm>
            <a:off x="431073" y="1204167"/>
            <a:ext cx="649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나이에 상관없이, 장애에 상관없이 모든 사용자가 웹에 접근할 수 있어야 한다</a:t>
            </a:r>
            <a:endParaRPr sz="1100" b="1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g3aed469462b_0_225"/>
          <p:cNvSpPr txBox="1"/>
          <p:nvPr/>
        </p:nvSpPr>
        <p:spPr>
          <a:xfrm>
            <a:off x="535576" y="1767840"/>
            <a:ext cx="7857300" cy="2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접근성 준수를 위해 고려할 사항</a:t>
            </a: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 장애 고려: 색각 이상이나 시각 장애인, 혹은 노인, 저시력자들이 사이트를 이용하는데 불편함이 없어야 한다.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 장애 고려: 손을 쓰기 어려운 사용자들이 키보드만으로도 사이트를 사용할 수 있어야 한다.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청각 장애 고려: 영상이나 음성 정보에 자막이나 원고, 수화 등의 대체 수단을 제공해야 한다.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인지 장애 고려: 집중력이나 기억력에 문제가 있거나 발달 장애, 학습 장애가 있는 사용자도 이해할 수 있어야 한다.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g3aed469462b_0_225"/>
          <p:cNvSpPr txBox="1"/>
          <p:nvPr/>
        </p:nvSpPr>
        <p:spPr>
          <a:xfrm>
            <a:off x="585426" y="4918190"/>
            <a:ext cx="64662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 사이트</a:t>
            </a: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무인정보단말기UI 플랫폼 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(해당 사이트의 ‘정보접근성‘ 메뉴)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널리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(네이버 내 접근성 팀)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AOA11Y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(웹 접근성과 관련한 다양한 사례)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3adc781f9c0_0_107" title="채팅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00" y="1214550"/>
            <a:ext cx="7789800" cy="51282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adc781f9c0_0_107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초기 문자 위주의 통신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aed469462b_0_0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l" rtl="0">
              <a:spcBef>
                <a:spcPts val="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웹 기획자</a:t>
            </a:r>
            <a:endParaRPr/>
          </a:p>
          <a:p>
            <a:pPr marL="365760" lvl="0" indent="-256032" algn="l" rtl="0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웹 디자이너</a:t>
            </a:r>
            <a:endParaRPr/>
          </a:p>
          <a:p>
            <a:pPr marL="365760" lvl="0" indent="-256032" algn="l" rtl="0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HTML 코더</a:t>
            </a:r>
            <a:endParaRPr/>
          </a:p>
          <a:p>
            <a:pPr marL="365760" lvl="0" indent="-256032" algn="l" rtl="0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웹 퍼블리셔</a:t>
            </a:r>
            <a:endParaRPr/>
          </a:p>
          <a:p>
            <a:pPr marL="365760" lvl="0" indent="-256032" algn="l" rtl="0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앱 개발자</a:t>
            </a:r>
            <a:endParaRPr/>
          </a:p>
          <a:p>
            <a:pPr marL="365760" lvl="0" indent="-256032" algn="l" rtl="0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프론트엔드 개발자(Front-End)</a:t>
            </a:r>
            <a:endParaRPr/>
          </a:p>
          <a:p>
            <a:pPr marL="365760" lvl="0" indent="-256032" algn="l" rtl="0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백엔드 개발자(Back-End)</a:t>
            </a:r>
            <a:endParaRPr/>
          </a:p>
          <a:p>
            <a:pPr marL="365760" lvl="0" indent="-256032" algn="l" rtl="0">
              <a:spcBef>
                <a:spcPts val="400"/>
              </a:spcBef>
              <a:spcAft>
                <a:spcPts val="0"/>
              </a:spcAft>
              <a:buSzPts val="1836"/>
              <a:buChar char="∙"/>
            </a:pPr>
            <a:r>
              <a:rPr lang="en-US"/>
              <a:t>풀스택 개발자(Full stack)</a:t>
            </a:r>
            <a:endParaRPr/>
          </a:p>
        </p:txBody>
      </p:sp>
      <p:sp>
        <p:nvSpPr>
          <p:cNvPr id="532" name="Google Shape;532;g3aed469462b_0_0"/>
          <p:cNvSpPr txBox="1">
            <a:spLocks noGrp="1"/>
          </p:cNvSpPr>
          <p:nvPr>
            <p:ph type="title"/>
          </p:nvPr>
        </p:nvSpPr>
        <p:spPr>
          <a:xfrm>
            <a:off x="1085850" y="274638"/>
            <a:ext cx="510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en-US"/>
              <a:t>웹서비스 관련 직군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aed469462b_0_5"/>
          <p:cNvSpPr txBox="1">
            <a:spLocks noGrp="1"/>
          </p:cNvSpPr>
          <p:nvPr>
            <p:ph type="title"/>
          </p:nvPr>
        </p:nvSpPr>
        <p:spPr>
          <a:xfrm>
            <a:off x="1038225" y="274638"/>
            <a:ext cx="566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en-US"/>
              <a:t>웹 퍼블리셔 등장(1)</a:t>
            </a:r>
            <a:endParaRPr/>
          </a:p>
        </p:txBody>
      </p:sp>
      <p:pic>
        <p:nvPicPr>
          <p:cNvPr id="538" name="Google Shape;538;g3aed469462b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150" y="1795463"/>
            <a:ext cx="440055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3aed469462b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2050" y="1809750"/>
            <a:ext cx="3843248" cy="390048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3aed469462b_0_5"/>
          <p:cNvSpPr txBox="1"/>
          <p:nvPr/>
        </p:nvSpPr>
        <p:spPr>
          <a:xfrm>
            <a:off x="6248400" y="6486525"/>
            <a:ext cx="2733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이미지참조. http://emptydream.tistory.com </a:t>
            </a:r>
            <a:endParaRPr sz="1000" b="1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g3aed469462b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263" y="1828800"/>
            <a:ext cx="3057525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3aed469462b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2050" y="1471613"/>
            <a:ext cx="3276600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3aed469462b_0_12"/>
          <p:cNvSpPr txBox="1">
            <a:spLocks noGrp="1"/>
          </p:cNvSpPr>
          <p:nvPr>
            <p:ph type="title"/>
          </p:nvPr>
        </p:nvSpPr>
        <p:spPr>
          <a:xfrm>
            <a:off x="1038225" y="274638"/>
            <a:ext cx="56673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en-US"/>
              <a:t>웹 퍼블리셔 등장(2)</a:t>
            </a:r>
            <a:endParaRPr/>
          </a:p>
        </p:txBody>
      </p:sp>
      <p:sp>
        <p:nvSpPr>
          <p:cNvPr id="548" name="Google Shape;548;g3aed469462b_0_12"/>
          <p:cNvSpPr txBox="1"/>
          <p:nvPr/>
        </p:nvSpPr>
        <p:spPr>
          <a:xfrm>
            <a:off x="6419850" y="6600825"/>
            <a:ext cx="2733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이미지참조. http://emptydream.tistory.com </a:t>
            </a:r>
            <a:endParaRPr sz="1000" b="1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aed469462b_0_19"/>
          <p:cNvSpPr txBox="1">
            <a:spLocks noGrp="1"/>
          </p:cNvSpPr>
          <p:nvPr>
            <p:ph type="title"/>
          </p:nvPr>
        </p:nvSpPr>
        <p:spPr>
          <a:xfrm>
            <a:off x="1076324" y="407988"/>
            <a:ext cx="639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en-US"/>
              <a:t>웹서비스 개발 단계(1)</a:t>
            </a:r>
            <a:endParaRPr/>
          </a:p>
        </p:txBody>
      </p:sp>
      <p:pic>
        <p:nvPicPr>
          <p:cNvPr id="554" name="Google Shape;554;g3aed469462b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1428750"/>
            <a:ext cx="5711971" cy="496728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3aed469462b_0_19"/>
          <p:cNvSpPr txBox="1"/>
          <p:nvPr/>
        </p:nvSpPr>
        <p:spPr>
          <a:xfrm>
            <a:off x="6248400" y="6486525"/>
            <a:ext cx="2733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이미지참조. http://emptydream.tistory.com </a:t>
            </a:r>
            <a:endParaRPr sz="1000" b="1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aed469462b_0_25"/>
          <p:cNvSpPr txBox="1">
            <a:spLocks noGrp="1"/>
          </p:cNvSpPr>
          <p:nvPr>
            <p:ph type="title"/>
          </p:nvPr>
        </p:nvSpPr>
        <p:spPr>
          <a:xfrm>
            <a:off x="1076324" y="407988"/>
            <a:ext cx="639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Lucida Sans"/>
              <a:buNone/>
            </a:pPr>
            <a:r>
              <a:rPr lang="en-US"/>
              <a:t>웹서비스 개발 단계(2)</a:t>
            </a:r>
            <a:endParaRPr/>
          </a:p>
        </p:txBody>
      </p:sp>
      <p:pic>
        <p:nvPicPr>
          <p:cNvPr id="561" name="Google Shape;561;g3aed469462b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8650" y="1219518"/>
            <a:ext cx="4695825" cy="563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3aed469462b_0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2143124"/>
            <a:ext cx="2924175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3aed469462b_0_25"/>
          <p:cNvSpPr txBox="1"/>
          <p:nvPr/>
        </p:nvSpPr>
        <p:spPr>
          <a:xfrm>
            <a:off x="4600575" y="6611779"/>
            <a:ext cx="2733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이미지참조. http://emptydream.tistory.com </a:t>
            </a:r>
            <a:endParaRPr sz="1000" b="1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adc781f9c0_0_309"/>
          <p:cNvSpPr txBox="1">
            <a:spLocks noGrp="1"/>
          </p:cNvSpPr>
          <p:nvPr>
            <p:ph type="title"/>
          </p:nvPr>
        </p:nvSpPr>
        <p:spPr>
          <a:xfrm>
            <a:off x="265747" y="136525"/>
            <a:ext cx="511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웹 개발, 어디서부터 시작할까</a:t>
            </a:r>
            <a:endParaRPr/>
          </a:p>
        </p:txBody>
      </p:sp>
      <p:sp>
        <p:nvSpPr>
          <p:cNvPr id="569" name="Google Shape;569;g3adc781f9c0_0_309"/>
          <p:cNvSpPr txBox="1"/>
          <p:nvPr/>
        </p:nvSpPr>
        <p:spPr>
          <a:xfrm>
            <a:off x="354322" y="1042475"/>
            <a:ext cx="528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C0C0C0"/>
                </a:highlight>
                <a:latin typeface="Malgun Gothic"/>
                <a:ea typeface="Malgun Gothic"/>
                <a:cs typeface="Malgun Gothic"/>
                <a:sym typeface="Malgun Gothic"/>
              </a:rPr>
              <a:t>웹 개발을 위해 공부해야 할 기술</a:t>
            </a:r>
            <a:endParaRPr/>
          </a:p>
        </p:txBody>
      </p:sp>
      <p:pic>
        <p:nvPicPr>
          <p:cNvPr id="570" name="Google Shape;570;g3adc781f9c0_0_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740" y="1589082"/>
            <a:ext cx="8056450" cy="4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adc781f9c0_0_315"/>
          <p:cNvSpPr txBox="1">
            <a:spLocks noGrp="1"/>
          </p:cNvSpPr>
          <p:nvPr>
            <p:ph type="title"/>
          </p:nvPr>
        </p:nvSpPr>
        <p:spPr>
          <a:xfrm>
            <a:off x="265747" y="136525"/>
            <a:ext cx="511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lang="en-US"/>
              <a:t>웹 개발, 어디서부터 시작할까</a:t>
            </a:r>
            <a:endParaRPr/>
          </a:p>
        </p:txBody>
      </p:sp>
      <p:sp>
        <p:nvSpPr>
          <p:cNvPr id="576" name="Google Shape;576;g3adc781f9c0_0_315"/>
          <p:cNvSpPr txBox="1"/>
          <p:nvPr/>
        </p:nvSpPr>
        <p:spPr>
          <a:xfrm>
            <a:off x="499055" y="1042475"/>
            <a:ext cx="39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C0C0C0"/>
                </a:highlight>
                <a:latin typeface="Malgun Gothic"/>
                <a:ea typeface="Malgun Gothic"/>
                <a:cs typeface="Malgun Gothic"/>
                <a:sym typeface="Malgun Gothic"/>
              </a:rPr>
              <a:t>프런트엔드 개발을 위한 기술</a:t>
            </a:r>
            <a:endParaRPr/>
          </a:p>
        </p:txBody>
      </p:sp>
      <p:sp>
        <p:nvSpPr>
          <p:cNvPr id="577" name="Google Shape;577;g3adc781f9c0_0_315"/>
          <p:cNvSpPr txBox="1"/>
          <p:nvPr/>
        </p:nvSpPr>
        <p:spPr>
          <a:xfrm>
            <a:off x="4908656" y="1118225"/>
            <a:ext cx="35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highlight>
                  <a:srgbClr val="C0C0C0"/>
                </a:highlight>
                <a:latin typeface="Malgun Gothic"/>
                <a:ea typeface="Malgun Gothic"/>
                <a:cs typeface="Malgun Gothic"/>
                <a:sym typeface="Malgun Gothic"/>
              </a:rPr>
              <a:t>백엔드 개발을 위한 기술</a:t>
            </a:r>
            <a:endParaRPr/>
          </a:p>
        </p:txBody>
      </p:sp>
      <p:pic>
        <p:nvPicPr>
          <p:cNvPr id="578" name="Google Shape;578;g3adc781f9c0_0_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26" y="1572850"/>
            <a:ext cx="4327523" cy="35499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79" name="Google Shape;579;g3adc781f9c0_0_315"/>
          <p:cNvGrpSpPr/>
          <p:nvPr/>
        </p:nvGrpSpPr>
        <p:grpSpPr>
          <a:xfrm>
            <a:off x="4427904" y="1572865"/>
            <a:ext cx="4594497" cy="4268428"/>
            <a:chOff x="6217241" y="1622695"/>
            <a:chExt cx="5094807" cy="4733231"/>
          </a:xfrm>
        </p:grpSpPr>
        <p:pic>
          <p:nvPicPr>
            <p:cNvPr id="580" name="Google Shape;580;g3adc781f9c0_0_3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17241" y="1622695"/>
              <a:ext cx="5086111" cy="263216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81" name="Google Shape;581;g3adc781f9c0_0_3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25941" y="4254858"/>
              <a:ext cx="5086106" cy="210106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bfc8d8053_0_310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하이퍼텍스트</a:t>
            </a:r>
            <a:endParaRPr/>
          </a:p>
        </p:txBody>
      </p:sp>
      <p:sp>
        <p:nvSpPr>
          <p:cNvPr id="120" name="Google Shape;120;g36bfc8d8053_0_310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하이퍼텍스트는 독자가 텍스트를 읽는 도중에 하이퍼링크를 누르면, 다른 문서로 즉시 이동할 수 있는 텍스트이다.</a:t>
            </a:r>
            <a:endParaRPr/>
          </a:p>
        </p:txBody>
      </p:sp>
      <p:pic>
        <p:nvPicPr>
          <p:cNvPr id="121" name="Google Shape;121;g36bfc8d8053_0_3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575" y="2551569"/>
            <a:ext cx="60388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bfc8d8053_0_316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하이퍼텍스트 vs 종이책</a:t>
            </a:r>
            <a:endParaRPr/>
          </a:p>
        </p:txBody>
      </p:sp>
      <p:sp>
        <p:nvSpPr>
          <p:cNvPr id="127" name="Google Shape;127;g36bfc8d8053_0_316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∙"/>
            </a:pPr>
            <a:r>
              <a:rPr lang="en-US" sz="1800" b="0" i="0" u="none" strike="noStrike">
                <a:latin typeface="Jost"/>
                <a:ea typeface="Jost"/>
                <a:cs typeface="Jost"/>
                <a:sym typeface="Jost"/>
              </a:rPr>
              <a:t>기존의 종이책은 순차적으로 읽을 수밖에 없다. 즉 독자들이 저자의 의도에 따라 차례대로 책을 읽어야 한다. </a:t>
            </a:r>
            <a:endParaRPr/>
          </a:p>
          <a:p>
            <a:pPr marL="32004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Char char="∙"/>
            </a:pPr>
            <a:r>
              <a:rPr lang="en-US" sz="1800" b="0" i="0" u="none" strike="noStrike">
                <a:latin typeface="Jost"/>
                <a:ea typeface="Jost"/>
                <a:cs typeface="Jost"/>
                <a:sym typeface="Jost"/>
              </a:rPr>
              <a:t>하이퍼텍스트는 독자가 누르는 링크에 따라 문서의 차례가 바뀌게 된다.</a:t>
            </a:r>
            <a:endParaRPr/>
          </a:p>
        </p:txBody>
      </p:sp>
      <p:pic>
        <p:nvPicPr>
          <p:cNvPr id="128" name="Google Shape;128;g36bfc8d8053_0_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3656" y="2915358"/>
            <a:ext cx="4973228" cy="356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bfc8d8053_0_0"/>
          <p:cNvSpPr txBox="1">
            <a:spLocks noGrp="1"/>
          </p:cNvSpPr>
          <p:nvPr>
            <p:ph type="title"/>
          </p:nvPr>
        </p:nvSpPr>
        <p:spPr>
          <a:xfrm>
            <a:off x="1125538" y="381000"/>
            <a:ext cx="7789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/>
              <a:t>인터넷 vs WWW</a:t>
            </a:r>
            <a:endParaRPr/>
          </a:p>
        </p:txBody>
      </p:sp>
      <p:sp>
        <p:nvSpPr>
          <p:cNvPr id="134" name="Google Shape;134;g36bfc8d8053_0_0"/>
          <p:cNvSpPr txBox="1">
            <a:spLocks noGrp="1"/>
          </p:cNvSpPr>
          <p:nvPr>
            <p:ph type="body" idx="1"/>
          </p:nvPr>
        </p:nvSpPr>
        <p:spPr>
          <a:xfrm>
            <a:off x="685800" y="1333500"/>
            <a:ext cx="8212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인터넷은 전 세계의 컴퓨터가 연결된 네트워크를 의미한다. 인터넷은 네트워크이고 WWW은 이 네트워크를 사용하는 서비스(애플리케이션) 중의 하나이다. </a:t>
            </a:r>
            <a:endParaRPr/>
          </a:p>
          <a:p>
            <a:pPr marL="320040" lvl="0" indent="-320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Noto Sans Symbols"/>
              <a:buChar char="●"/>
            </a:pPr>
            <a:r>
              <a:rPr lang="en-US"/>
              <a:t>인터넷에는 WWW 이외에도 다양한 서비스들이 있다. 전자 우편과 파일 전송은 지금도 활발하게 사용되는 인터넷 서비스이다.</a:t>
            </a:r>
            <a:endParaRPr/>
          </a:p>
        </p:txBody>
      </p:sp>
      <p:grpSp>
        <p:nvGrpSpPr>
          <p:cNvPr id="135" name="Google Shape;135;g36bfc8d8053_0_0"/>
          <p:cNvGrpSpPr/>
          <p:nvPr/>
        </p:nvGrpSpPr>
        <p:grpSpPr>
          <a:xfrm>
            <a:off x="1465873" y="3557882"/>
            <a:ext cx="3911926" cy="3071165"/>
            <a:chOff x="1465907" y="3984376"/>
            <a:chExt cx="2526758" cy="1971096"/>
          </a:xfrm>
        </p:grpSpPr>
        <p:sp>
          <p:nvSpPr>
            <p:cNvPr id="136" name="Google Shape;136;g36bfc8d8053_0_0"/>
            <p:cNvSpPr/>
            <p:nvPr/>
          </p:nvSpPr>
          <p:spPr>
            <a:xfrm>
              <a:off x="1575303" y="4338970"/>
              <a:ext cx="208200" cy="160500"/>
            </a:xfrm>
            <a:prstGeom prst="ellipse">
              <a:avLst/>
            </a:prstGeom>
            <a:solidFill>
              <a:srgbClr val="009E00"/>
            </a:solidFill>
            <a:ln w="38100" cap="flat" cmpd="sng">
              <a:solidFill>
                <a:srgbClr val="6C84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36bfc8d8053_0_0"/>
            <p:cNvSpPr/>
            <p:nvPr/>
          </p:nvSpPr>
          <p:spPr>
            <a:xfrm>
              <a:off x="3076670" y="3984376"/>
              <a:ext cx="208200" cy="160500"/>
            </a:xfrm>
            <a:prstGeom prst="ellipse">
              <a:avLst/>
            </a:prstGeom>
            <a:solidFill>
              <a:srgbClr val="009E00"/>
            </a:solidFill>
            <a:ln w="38100" cap="flat" cmpd="sng">
              <a:solidFill>
                <a:srgbClr val="6C84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36bfc8d8053_0_0"/>
            <p:cNvSpPr/>
            <p:nvPr/>
          </p:nvSpPr>
          <p:spPr>
            <a:xfrm>
              <a:off x="2972555" y="4787968"/>
              <a:ext cx="208200" cy="160500"/>
            </a:xfrm>
            <a:prstGeom prst="ellipse">
              <a:avLst/>
            </a:prstGeom>
            <a:solidFill>
              <a:srgbClr val="009E00"/>
            </a:solidFill>
            <a:ln w="38100" cap="flat" cmpd="sng">
              <a:solidFill>
                <a:srgbClr val="6C84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36bfc8d8053_0_0"/>
            <p:cNvSpPr/>
            <p:nvPr/>
          </p:nvSpPr>
          <p:spPr>
            <a:xfrm>
              <a:off x="1465907" y="5576374"/>
              <a:ext cx="208200" cy="160500"/>
            </a:xfrm>
            <a:prstGeom prst="ellipse">
              <a:avLst/>
            </a:prstGeom>
            <a:solidFill>
              <a:srgbClr val="009E00"/>
            </a:solidFill>
            <a:ln w="38100" cap="flat" cmpd="sng">
              <a:solidFill>
                <a:srgbClr val="6C84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36bfc8d8053_0_0"/>
            <p:cNvSpPr/>
            <p:nvPr/>
          </p:nvSpPr>
          <p:spPr>
            <a:xfrm>
              <a:off x="2184903" y="4948570"/>
              <a:ext cx="208200" cy="160500"/>
            </a:xfrm>
            <a:prstGeom prst="ellipse">
              <a:avLst/>
            </a:prstGeom>
            <a:solidFill>
              <a:srgbClr val="009E00"/>
            </a:solidFill>
            <a:ln w="38100" cap="flat" cmpd="sng">
              <a:solidFill>
                <a:srgbClr val="6C84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36bfc8d8053_0_0"/>
            <p:cNvSpPr/>
            <p:nvPr/>
          </p:nvSpPr>
          <p:spPr>
            <a:xfrm>
              <a:off x="2476123" y="5794972"/>
              <a:ext cx="208200" cy="160500"/>
            </a:xfrm>
            <a:prstGeom prst="ellipse">
              <a:avLst/>
            </a:prstGeom>
            <a:solidFill>
              <a:srgbClr val="009E00"/>
            </a:solidFill>
            <a:ln w="38100" cap="flat" cmpd="sng">
              <a:solidFill>
                <a:srgbClr val="6C84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36bfc8d8053_0_0"/>
            <p:cNvSpPr/>
            <p:nvPr/>
          </p:nvSpPr>
          <p:spPr>
            <a:xfrm>
              <a:off x="3784348" y="5177499"/>
              <a:ext cx="208200" cy="160500"/>
            </a:xfrm>
            <a:prstGeom prst="ellipse">
              <a:avLst/>
            </a:prstGeom>
            <a:solidFill>
              <a:srgbClr val="009E00"/>
            </a:solidFill>
            <a:ln w="38100" cap="flat" cmpd="sng">
              <a:solidFill>
                <a:srgbClr val="6C84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" name="Google Shape;143;g36bfc8d8053_0_0"/>
            <p:cNvCxnSpPr>
              <a:stCxn id="136" idx="7"/>
              <a:endCxn id="137" idx="2"/>
            </p:cNvCxnSpPr>
            <p:nvPr/>
          </p:nvCxnSpPr>
          <p:spPr>
            <a:xfrm rot="10800000" flipH="1">
              <a:off x="1753013" y="4064575"/>
              <a:ext cx="1323600" cy="2979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g36bfc8d8053_0_0"/>
            <p:cNvCxnSpPr>
              <a:stCxn id="137" idx="4"/>
              <a:endCxn id="138" idx="0"/>
            </p:cNvCxnSpPr>
            <p:nvPr/>
          </p:nvCxnSpPr>
          <p:spPr>
            <a:xfrm flipH="1">
              <a:off x="3076670" y="4144876"/>
              <a:ext cx="104100" cy="6432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g36bfc8d8053_0_0"/>
            <p:cNvCxnSpPr>
              <a:stCxn id="136" idx="6"/>
              <a:endCxn id="140" idx="1"/>
            </p:cNvCxnSpPr>
            <p:nvPr/>
          </p:nvCxnSpPr>
          <p:spPr>
            <a:xfrm>
              <a:off x="1783503" y="4419220"/>
              <a:ext cx="432000" cy="5529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g36bfc8d8053_0_0"/>
            <p:cNvCxnSpPr>
              <a:stCxn id="139" idx="0"/>
              <a:endCxn id="140" idx="3"/>
            </p:cNvCxnSpPr>
            <p:nvPr/>
          </p:nvCxnSpPr>
          <p:spPr>
            <a:xfrm rot="10800000" flipH="1">
              <a:off x="1570007" y="5085574"/>
              <a:ext cx="645300" cy="4908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g36bfc8d8053_0_0"/>
            <p:cNvCxnSpPr>
              <a:stCxn id="140" idx="5"/>
              <a:endCxn id="138" idx="3"/>
            </p:cNvCxnSpPr>
            <p:nvPr/>
          </p:nvCxnSpPr>
          <p:spPr>
            <a:xfrm rot="10800000" flipH="1">
              <a:off x="2362613" y="4925065"/>
              <a:ext cx="640500" cy="1605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g36bfc8d8053_0_0"/>
            <p:cNvCxnSpPr>
              <a:stCxn id="138" idx="5"/>
              <a:endCxn id="142" idx="6"/>
            </p:cNvCxnSpPr>
            <p:nvPr/>
          </p:nvCxnSpPr>
          <p:spPr>
            <a:xfrm>
              <a:off x="3150265" y="4924963"/>
              <a:ext cx="842400" cy="3327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g36bfc8d8053_0_0"/>
            <p:cNvCxnSpPr>
              <a:stCxn id="140" idx="4"/>
              <a:endCxn id="141" idx="0"/>
            </p:cNvCxnSpPr>
            <p:nvPr/>
          </p:nvCxnSpPr>
          <p:spPr>
            <a:xfrm>
              <a:off x="2289003" y="5109070"/>
              <a:ext cx="291300" cy="6858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0" name="Google Shape;150;g36bfc8d8053_0_0"/>
          <p:cNvGrpSpPr/>
          <p:nvPr/>
        </p:nvGrpSpPr>
        <p:grpSpPr>
          <a:xfrm>
            <a:off x="2205357" y="3381201"/>
            <a:ext cx="1556595" cy="515436"/>
            <a:chOff x="3868376" y="3954451"/>
            <a:chExt cx="2571183" cy="902058"/>
          </a:xfrm>
        </p:grpSpPr>
        <p:pic>
          <p:nvPicPr>
            <p:cNvPr id="151" name="Google Shape;151;g36bfc8d8053_0_0" descr="Locomotive | Free SVG"/>
            <p:cNvPicPr preferRelativeResize="0"/>
            <p:nvPr/>
          </p:nvPicPr>
          <p:blipFill rotWithShape="1">
            <a:blip r:embed="rId3">
              <a:alphaModFix/>
            </a:blip>
            <a:srcRect t="34931" b="32260"/>
            <a:stretch/>
          </p:blipFill>
          <p:spPr>
            <a:xfrm>
              <a:off x="3868376" y="4139119"/>
              <a:ext cx="2143125" cy="7173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g36bfc8d8053_0_0"/>
            <p:cNvSpPr txBox="1"/>
            <p:nvPr/>
          </p:nvSpPr>
          <p:spPr>
            <a:xfrm>
              <a:off x="4811459" y="3954451"/>
              <a:ext cx="1628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WWW</a:t>
              </a:r>
              <a:endParaRPr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g36bfc8d8053_0_0"/>
          <p:cNvGrpSpPr/>
          <p:nvPr/>
        </p:nvGrpSpPr>
        <p:grpSpPr>
          <a:xfrm>
            <a:off x="1649762" y="4438679"/>
            <a:ext cx="1533572" cy="515435"/>
            <a:chOff x="3868376" y="3954453"/>
            <a:chExt cx="2533155" cy="902056"/>
          </a:xfrm>
        </p:grpSpPr>
        <p:pic>
          <p:nvPicPr>
            <p:cNvPr id="154" name="Google Shape;154;g36bfc8d8053_0_0" descr="Locomotive | Free SVG"/>
            <p:cNvPicPr preferRelativeResize="0"/>
            <p:nvPr/>
          </p:nvPicPr>
          <p:blipFill rotWithShape="1">
            <a:blip r:embed="rId3">
              <a:alphaModFix/>
            </a:blip>
            <a:srcRect t="34931" b="32260"/>
            <a:stretch/>
          </p:blipFill>
          <p:spPr>
            <a:xfrm>
              <a:off x="3868376" y="4139119"/>
              <a:ext cx="2143125" cy="7173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36bfc8d8053_0_0"/>
            <p:cNvSpPr txBox="1"/>
            <p:nvPr/>
          </p:nvSpPr>
          <p:spPr>
            <a:xfrm>
              <a:off x="4910231" y="3954453"/>
              <a:ext cx="1491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EMAIL</a:t>
              </a:r>
              <a:endParaRPr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g36bfc8d8053_0_0"/>
          <p:cNvGrpSpPr/>
          <p:nvPr/>
        </p:nvGrpSpPr>
        <p:grpSpPr>
          <a:xfrm>
            <a:off x="4135240" y="4836224"/>
            <a:ext cx="1297448" cy="515435"/>
            <a:chOff x="3868376" y="3954453"/>
            <a:chExt cx="2143125" cy="902056"/>
          </a:xfrm>
        </p:grpSpPr>
        <p:pic>
          <p:nvPicPr>
            <p:cNvPr id="157" name="Google Shape;157;g36bfc8d8053_0_0" descr="Locomotive | Free SVG"/>
            <p:cNvPicPr preferRelativeResize="0"/>
            <p:nvPr/>
          </p:nvPicPr>
          <p:blipFill rotWithShape="1">
            <a:blip r:embed="rId3">
              <a:alphaModFix/>
            </a:blip>
            <a:srcRect t="34931" b="32260"/>
            <a:stretch/>
          </p:blipFill>
          <p:spPr>
            <a:xfrm>
              <a:off x="3868376" y="4139119"/>
              <a:ext cx="2143125" cy="7173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g36bfc8d8053_0_0"/>
            <p:cNvSpPr txBox="1"/>
            <p:nvPr/>
          </p:nvSpPr>
          <p:spPr>
            <a:xfrm>
              <a:off x="4910231" y="3954453"/>
              <a:ext cx="1025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FTP</a:t>
              </a:r>
              <a:endParaRPr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1770</Words>
  <Application>Microsoft Office PowerPoint</Application>
  <PresentationFormat>화면 슬라이드 쇼(4:3)</PresentationFormat>
  <Paragraphs>294</Paragraphs>
  <Slides>66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Century Schoolbook</vt:lpstr>
      <vt:lpstr>Twentieth Century</vt:lpstr>
      <vt:lpstr>Arial</vt:lpstr>
      <vt:lpstr>Jost</vt:lpstr>
      <vt:lpstr>Lucida Sans</vt:lpstr>
      <vt:lpstr>Malgun Gothic</vt:lpstr>
      <vt:lpstr>Noto Sans Symbols</vt:lpstr>
      <vt:lpstr>Gulim</vt:lpstr>
      <vt:lpstr>Comic Sans MS</vt:lpstr>
      <vt:lpstr>Simple Light</vt:lpstr>
      <vt:lpstr>PowerPoint 프레젠테이션</vt:lpstr>
      <vt:lpstr>인터넷</vt:lpstr>
      <vt:lpstr>네트워크 이해하기 – 컴퓨터 연결하기</vt:lpstr>
      <vt:lpstr>해저 광 케이블</vt:lpstr>
      <vt:lpstr>WWW </vt:lpstr>
      <vt:lpstr>초기 문자 위주의 통신</vt:lpstr>
      <vt:lpstr>하이퍼텍스트</vt:lpstr>
      <vt:lpstr>하이퍼텍스트 vs 종이책</vt:lpstr>
      <vt:lpstr>인터넷 vs WWW</vt:lpstr>
      <vt:lpstr>WWW의 동작원리</vt:lpstr>
      <vt:lpstr>클라이언트와 서버</vt:lpstr>
      <vt:lpstr>네트워크 이해하기 – 서버와 클라이언트</vt:lpstr>
      <vt:lpstr>웹의 기본 동작 이해하기</vt:lpstr>
      <vt:lpstr>웹의 기본 동작 이해하기</vt:lpstr>
      <vt:lpstr>HTML</vt:lpstr>
      <vt:lpstr>웹브라우저</vt:lpstr>
      <vt:lpstr>웹브라우저</vt:lpstr>
      <vt:lpstr>HTML의 역사 </vt:lpstr>
      <vt:lpstr>WWW의 역사</vt:lpstr>
      <vt:lpstr>WWW의 역사</vt:lpstr>
      <vt:lpstr>URL </vt:lpstr>
      <vt:lpstr>W3C</vt:lpstr>
      <vt:lpstr>HTML 버전 </vt:lpstr>
      <vt:lpstr>HTML5</vt:lpstr>
      <vt:lpstr>멀티미디어 지원</vt:lpstr>
      <vt:lpstr>HTML5의 신기능 </vt:lpstr>
      <vt:lpstr>HTML5 현황 </vt:lpstr>
      <vt:lpstr>HTML5 지원 여부</vt:lpstr>
      <vt:lpstr>웹 앱과 네이티브 앱</vt:lpstr>
      <vt:lpstr>웹 앱과 네이티브 앱</vt:lpstr>
      <vt:lpstr>HTML5+CSS3+Javascript</vt:lpstr>
      <vt:lpstr>HTML, CSS, JAVASCRIPT </vt:lpstr>
      <vt:lpstr>HTML 편집기</vt:lpstr>
      <vt:lpstr>메모장을 이용한 HTML 작성 </vt:lpstr>
      <vt:lpstr>메모장을 이용한 HTML 작성 </vt:lpstr>
      <vt:lpstr>HTML 파일 실행 </vt:lpstr>
      <vt:lpstr>HTML 소스 보기</vt:lpstr>
      <vt:lpstr>VS code</vt:lpstr>
      <vt:lpstr>VS code 설치 </vt:lpstr>
      <vt:lpstr>확장 프로그램 설치</vt:lpstr>
      <vt:lpstr>확장 프로그램 설치</vt:lpstr>
      <vt:lpstr>VS code로 HTML 문서 작성하기</vt:lpstr>
      <vt:lpstr>VS code로 HTML 문서 작성하기</vt:lpstr>
      <vt:lpstr>VS code로 HTML 문서 작성하기</vt:lpstr>
      <vt:lpstr>VS code로 HTML 문서 작성하기</vt:lpstr>
      <vt:lpstr>VS code로 HTML 문서 작성하기</vt:lpstr>
      <vt:lpstr>HTML이란</vt:lpstr>
      <vt:lpstr>HTML 문서의 기본 구조</vt:lpstr>
      <vt:lpstr>HTML 문서의 기본 구조</vt:lpstr>
      <vt:lpstr>요소(element)</vt:lpstr>
      <vt:lpstr>속성</vt:lpstr>
      <vt:lpstr>HTML 주석 </vt:lpstr>
      <vt:lpstr>&lt;!DOCTYPE&gt; 선언</vt:lpstr>
      <vt:lpstr>HTML 맛보기</vt:lpstr>
      <vt:lpstr>Lab: 크롬 개발자 도구</vt:lpstr>
      <vt:lpstr>Lab: 크롬 개발자 도구</vt:lpstr>
      <vt:lpstr>Lab: 크롬 개발자 도구</vt:lpstr>
      <vt:lpstr>VS Code의 글꼴, 글자 크기, 탭 크기 변경하기</vt:lpstr>
      <vt:lpstr>웹 접근성</vt:lpstr>
      <vt:lpstr>웹서비스 관련 직군</vt:lpstr>
      <vt:lpstr>웹 퍼블리셔 등장(1)</vt:lpstr>
      <vt:lpstr>웹 퍼블리셔 등장(2)</vt:lpstr>
      <vt:lpstr>웹서비스 개발 단계(1)</vt:lpstr>
      <vt:lpstr>웹서비스 개발 단계(2)</vt:lpstr>
      <vt:lpstr>웹 개발, 어디서부터 시작할까</vt:lpstr>
      <vt:lpstr>웹 개발, 어디서부터 시작할까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천인국</dc:creator>
  <cp:lastModifiedBy>Admin</cp:lastModifiedBy>
  <cp:revision>1</cp:revision>
  <dcterms:created xsi:type="dcterms:W3CDTF">2007-06-29T06:43:39Z</dcterms:created>
  <dcterms:modified xsi:type="dcterms:W3CDTF">2025-12-11T00:56:12Z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